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7" r:id="rId9"/>
    <p:sldId id="261" r:id="rId10"/>
    <p:sldId id="268" r:id="rId11"/>
    <p:sldId id="262" r:id="rId12"/>
    <p:sldId id="269" r:id="rId13"/>
    <p:sldId id="263" r:id="rId14"/>
    <p:sldId id="264" r:id="rId15"/>
  </p:sldIdLst>
  <p:sldSz cx="9144000" cy="5143500" type="screen16x9"/>
  <p:notesSz cx="9144000" cy="51435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3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562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6E64F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6E64F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522" y="56133"/>
            <a:ext cx="6281183" cy="503123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6E64F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1282" y="359855"/>
            <a:ext cx="2690215" cy="90501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2439" y="1729012"/>
            <a:ext cx="8059120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6E64F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1864" y="1056492"/>
            <a:ext cx="8440270" cy="2390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atastudio.google.com/reporting/b2cea4b4-a8aa-4b97-8e0e-1a28d2a7a3ac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9826" y="280875"/>
            <a:ext cx="2374265" cy="824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95103" y="1731552"/>
            <a:ext cx="2934335" cy="852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100" spc="-409" dirty="0"/>
              <a:t>D</a:t>
            </a:r>
            <a:r>
              <a:rPr sz="3100" spc="-580" dirty="0"/>
              <a:t>A</a:t>
            </a:r>
            <a:r>
              <a:rPr sz="3100" spc="-300" dirty="0"/>
              <a:t>T</a:t>
            </a:r>
            <a:r>
              <a:rPr sz="3100" spc="-350" dirty="0"/>
              <a:t>A</a:t>
            </a:r>
            <a:r>
              <a:rPr sz="3100" spc="-290" dirty="0"/>
              <a:t> </a:t>
            </a:r>
            <a:r>
              <a:rPr sz="3100" spc="-310" dirty="0"/>
              <a:t>ARCHITE</a:t>
            </a:r>
            <a:r>
              <a:rPr sz="3100" spc="-355" dirty="0"/>
              <a:t>C</a:t>
            </a:r>
            <a:r>
              <a:rPr sz="3100" spc="-175" dirty="0"/>
              <a:t>T</a:t>
            </a:r>
            <a:endParaRPr sz="3100" dirty="0"/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2300" spc="-200" dirty="0"/>
              <a:t>CASE</a:t>
            </a:r>
            <a:r>
              <a:rPr sz="2300" spc="-215" dirty="0"/>
              <a:t> </a:t>
            </a:r>
            <a:r>
              <a:rPr sz="2300" spc="-225" dirty="0"/>
              <a:t>S</a:t>
            </a:r>
            <a:r>
              <a:rPr sz="2300" spc="-190" dirty="0"/>
              <a:t>TU</a:t>
            </a:r>
            <a:r>
              <a:rPr sz="2300" spc="-254" dirty="0"/>
              <a:t>D</a:t>
            </a:r>
            <a:r>
              <a:rPr sz="2300" spc="-335" dirty="0"/>
              <a:t>Y</a:t>
            </a:r>
            <a:endParaRPr sz="2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5119688" y="477838"/>
            <a:ext cx="4024312" cy="314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15" dirty="0">
                <a:solidFill>
                  <a:srgbClr val="FFFFFF"/>
                </a:solidFill>
              </a:rPr>
              <a:t>A</a:t>
            </a:r>
            <a:r>
              <a:rPr sz="1900" spc="-155" dirty="0">
                <a:solidFill>
                  <a:srgbClr val="FFFFFF"/>
                </a:solidFill>
              </a:rPr>
              <a:t>ssignment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204" dirty="0">
                <a:solidFill>
                  <a:srgbClr val="FFFFFF"/>
                </a:solidFill>
              </a:rPr>
              <a:t>2:</a:t>
            </a:r>
            <a:r>
              <a:rPr sz="1900" spc="200" dirty="0">
                <a:solidFill>
                  <a:srgbClr val="FFFFFF"/>
                </a:solidFill>
              </a:rPr>
              <a:t> </a:t>
            </a:r>
            <a:r>
              <a:rPr sz="1900" spc="-210" dirty="0">
                <a:solidFill>
                  <a:srgbClr val="FFFFFF"/>
                </a:solidFill>
              </a:rPr>
              <a:t>—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229" dirty="0">
                <a:solidFill>
                  <a:srgbClr val="FFFFFF"/>
                </a:solidFill>
              </a:rPr>
              <a:t>D</a:t>
            </a:r>
            <a:r>
              <a:rPr sz="1900" spc="-220" dirty="0">
                <a:solidFill>
                  <a:srgbClr val="FFFFFF"/>
                </a:solidFill>
              </a:rPr>
              <a:t>a</a:t>
            </a:r>
            <a:r>
              <a:rPr sz="1900" spc="-145" dirty="0">
                <a:solidFill>
                  <a:srgbClr val="FFFFFF"/>
                </a:solidFill>
              </a:rPr>
              <a:t>t</a:t>
            </a:r>
            <a:r>
              <a:rPr sz="1900" spc="-160" dirty="0">
                <a:solidFill>
                  <a:srgbClr val="FFFFFF"/>
                </a:solidFill>
              </a:rPr>
              <a:t>a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185" dirty="0">
                <a:solidFill>
                  <a:srgbClr val="FFFFFF"/>
                </a:solidFill>
              </a:rPr>
              <a:t>Implemen</a:t>
            </a:r>
            <a:r>
              <a:rPr sz="1900" spc="-160" dirty="0">
                <a:solidFill>
                  <a:srgbClr val="FFFFFF"/>
                </a:solidFill>
              </a:rPr>
              <a:t>t</a:t>
            </a:r>
            <a:r>
              <a:rPr sz="1900" spc="-195" dirty="0">
                <a:solidFill>
                  <a:srgbClr val="FFFFFF"/>
                </a:solidFill>
              </a:rPr>
              <a:t>a</a:t>
            </a:r>
            <a:r>
              <a:rPr sz="1900" spc="-120" dirty="0">
                <a:solidFill>
                  <a:srgbClr val="FFFFFF"/>
                </a:solidFill>
              </a:rPr>
              <a:t>tion</a:t>
            </a:r>
            <a:endParaRPr sz="19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3F0A91D-26F1-4BA4-A201-F15CF0E124E3}"/>
              </a:ext>
            </a:extLst>
          </p:cNvPr>
          <p:cNvSpPr txBox="1"/>
          <p:nvPr/>
        </p:nvSpPr>
        <p:spPr>
          <a:xfrm>
            <a:off x="152400" y="792163"/>
            <a:ext cx="8610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rate of undelivered shipments?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is the main cause the robot doesn’t reach the destination or undelivered shipments?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is the main cause the robot is out of service?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many shipments have been delivered by month?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profit by month?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6A3056-D97D-4B9D-B255-F75DA302792D}"/>
              </a:ext>
            </a:extLst>
          </p:cNvPr>
          <p:cNvSpPr txBox="1"/>
          <p:nvPr/>
        </p:nvSpPr>
        <p:spPr>
          <a:xfrm>
            <a:off x="152400" y="26566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239E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related questions</a:t>
            </a:r>
          </a:p>
        </p:txBody>
      </p:sp>
    </p:spTree>
    <p:extLst>
      <p:ext uri="{BB962C8B-B14F-4D97-AF65-F5344CB8AC3E}">
        <p14:creationId xmlns:p14="http://schemas.microsoft.com/office/powerpoint/2010/main" val="2235300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24726" y="408101"/>
            <a:ext cx="4687570" cy="3257550"/>
            <a:chOff x="4324726" y="408101"/>
            <a:chExt cx="4687570" cy="3257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4726" y="408101"/>
              <a:ext cx="4687400" cy="325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330624" y="413999"/>
              <a:ext cx="4585970" cy="3155950"/>
            </a:xfrm>
            <a:custGeom>
              <a:avLst/>
              <a:gdLst/>
              <a:ahLst/>
              <a:cxnLst/>
              <a:rect l="l" t="t" r="r" b="b"/>
              <a:pathLst>
                <a:path w="4585970" h="3155950">
                  <a:moveTo>
                    <a:pt x="4585799" y="3155399"/>
                  </a:moveTo>
                  <a:lnTo>
                    <a:pt x="0" y="3155399"/>
                  </a:lnTo>
                  <a:lnTo>
                    <a:pt x="0" y="0"/>
                  </a:lnTo>
                  <a:lnTo>
                    <a:pt x="4585799" y="0"/>
                  </a:lnTo>
                  <a:lnTo>
                    <a:pt x="4585799" y="3155399"/>
                  </a:lnTo>
                  <a:close/>
                </a:path>
              </a:pathLst>
            </a:custGeom>
            <a:solidFill>
              <a:srgbClr val="5239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3650" y="477373"/>
            <a:ext cx="38842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15" dirty="0">
                <a:solidFill>
                  <a:srgbClr val="FFFFFF"/>
                </a:solidFill>
              </a:rPr>
              <a:t>A</a:t>
            </a:r>
            <a:r>
              <a:rPr sz="1900" spc="-155" dirty="0">
                <a:solidFill>
                  <a:srgbClr val="FFFFFF"/>
                </a:solidFill>
              </a:rPr>
              <a:t>ssignment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204" dirty="0">
                <a:solidFill>
                  <a:srgbClr val="FFFFFF"/>
                </a:solidFill>
              </a:rPr>
              <a:t>4:</a:t>
            </a:r>
            <a:r>
              <a:rPr sz="1900" spc="200" dirty="0">
                <a:solidFill>
                  <a:srgbClr val="FFFFFF"/>
                </a:solidFill>
              </a:rPr>
              <a:t> </a:t>
            </a:r>
            <a:r>
              <a:rPr sz="1900" spc="-210" dirty="0">
                <a:solidFill>
                  <a:srgbClr val="FFFFFF"/>
                </a:solidFill>
              </a:rPr>
              <a:t>—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150" dirty="0">
                <a:solidFill>
                  <a:srgbClr val="FFFFFF"/>
                </a:solidFill>
              </a:rPr>
              <a:t>Business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170" dirty="0">
                <a:solidFill>
                  <a:srgbClr val="FFFFFF"/>
                </a:solidFill>
              </a:rPr>
              <a:t>E</a:t>
            </a:r>
            <a:r>
              <a:rPr sz="1900" spc="-200" dirty="0">
                <a:solidFill>
                  <a:srgbClr val="FFFFFF"/>
                </a:solidFill>
              </a:rPr>
              <a:t>v</a:t>
            </a:r>
            <a:r>
              <a:rPr sz="1900" spc="-130" dirty="0">
                <a:solidFill>
                  <a:srgbClr val="FFFFFF"/>
                </a:solidFill>
              </a:rPr>
              <a:t>alu</a:t>
            </a:r>
            <a:r>
              <a:rPr sz="1900" spc="-185" dirty="0">
                <a:solidFill>
                  <a:srgbClr val="FFFFFF"/>
                </a:solidFill>
              </a:rPr>
              <a:t>a</a:t>
            </a:r>
            <a:r>
              <a:rPr sz="1900" spc="-120" dirty="0">
                <a:solidFill>
                  <a:srgbClr val="FFFFFF"/>
                </a:solidFill>
              </a:rPr>
              <a:t>tion</a:t>
            </a:r>
            <a:endParaRPr sz="1900"/>
          </a:p>
        </p:txBody>
      </p:sp>
      <p:sp>
        <p:nvSpPr>
          <p:cNvPr id="6" name="object 6"/>
          <p:cNvSpPr txBox="1"/>
          <p:nvPr/>
        </p:nvSpPr>
        <p:spPr>
          <a:xfrm>
            <a:off x="4403650" y="1056492"/>
            <a:ext cx="4388485" cy="239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9085" algn="just">
              <a:lnSpc>
                <a:spcPct val="100000"/>
              </a:lnSpc>
              <a:spcBef>
                <a:spcPts val="100"/>
              </a:spcBef>
            </a:pP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900" b="1" spc="-1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900" b="1" spc="-27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28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900" b="1" spc="-120" dirty="0">
                <a:solidFill>
                  <a:srgbClr val="FFFFFF"/>
                </a:solidFill>
                <a:latin typeface="Tahoma"/>
                <a:cs typeface="Tahoma"/>
              </a:rPr>
              <a:t>ould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ou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25" dirty="0">
                <a:solidFill>
                  <a:srgbClr val="FFFFFF"/>
                </a:solidFill>
                <a:latin typeface="Tahoma"/>
                <a:cs typeface="Tahoma"/>
              </a:rPr>
              <a:t>visuali</a:t>
            </a:r>
            <a:r>
              <a:rPr sz="1900" b="1" spc="-16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00" b="1" spc="-150" dirty="0">
                <a:solidFill>
                  <a:srgbClr val="FFFFFF"/>
                </a:solidFill>
                <a:latin typeface="Tahoma"/>
                <a:cs typeface="Tahoma"/>
              </a:rPr>
              <a:t>ach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900" b="1" spc="-1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25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900" b="1" spc="-1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900" b="1" spc="-125" dirty="0">
                <a:solidFill>
                  <a:srgbClr val="FFFFFF"/>
                </a:solidFill>
                <a:latin typeface="Tahoma"/>
                <a:cs typeface="Tahoma"/>
              </a:rPr>
              <a:t>se 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business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60" dirty="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sz="1900" b="1" spc="-1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b="1" spc="-125" dirty="0">
                <a:solidFill>
                  <a:srgbClr val="FFFFFF"/>
                </a:solidFill>
                <a:latin typeface="Tahoma"/>
                <a:cs typeface="Tahoma"/>
              </a:rPr>
              <a:t>tions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229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14" dirty="0">
                <a:solidFill>
                  <a:srgbClr val="FFFFFF"/>
                </a:solidFill>
                <a:latin typeface="Tahoma"/>
                <a:cs typeface="Tahoma"/>
              </a:rPr>
              <a:t>eriali</a:t>
            </a:r>
            <a:r>
              <a:rPr sz="1900" b="1" spc="-160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30" dirty="0">
                <a:solidFill>
                  <a:srgbClr val="FFFFFF"/>
                </a:solidFill>
                <a:latin typeface="Tahoma"/>
                <a:cs typeface="Tahoma"/>
              </a:rPr>
              <a:t>them  </a:t>
            </a:r>
            <a:r>
              <a:rPr sz="1900" b="1" spc="-114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angible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1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900" b="1" spc="-125" dirty="0">
                <a:solidFill>
                  <a:srgbClr val="FFFFFF"/>
                </a:solidFill>
                <a:latin typeface="Tahoma"/>
                <a:cs typeface="Tahoma"/>
              </a:rPr>
              <a:t>tion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b="1" spc="-235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275" dirty="0">
                <a:solidFill>
                  <a:srgbClr val="FFFFFF"/>
                </a:solidFill>
                <a:latin typeface="Tahoma"/>
                <a:cs typeface="Tahoma"/>
              </a:rPr>
              <a:t>Wh</a:t>
            </a:r>
            <a:r>
              <a:rPr sz="1900" b="1" spc="-2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1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20" dirty="0">
                <a:solidFill>
                  <a:srgbClr val="FFFFFF"/>
                </a:solidFill>
                <a:latin typeface="Tahoma"/>
                <a:cs typeface="Tahoma"/>
              </a:rPr>
              <a:t>ools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28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900" b="1" spc="-100" dirty="0">
                <a:solidFill>
                  <a:srgbClr val="FFFFFF"/>
                </a:solidFill>
                <a:latin typeface="Tahoma"/>
                <a:cs typeface="Tahoma"/>
              </a:rPr>
              <a:t>ould  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ou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60" dirty="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r>
              <a:rPr sz="1900" b="1" spc="-1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00" b="1" spc="-235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sz="1500" b="1" spc="-190" dirty="0">
                <a:solidFill>
                  <a:srgbClr val="999999"/>
                </a:solidFill>
                <a:latin typeface="Tahoma"/>
                <a:cs typeface="Tahoma"/>
              </a:rPr>
              <a:t>You </a:t>
            </a:r>
            <a:r>
              <a:rPr sz="1500" b="1" spc="-120" dirty="0">
                <a:solidFill>
                  <a:srgbClr val="999999"/>
                </a:solidFill>
                <a:latin typeface="Tahoma"/>
                <a:cs typeface="Tahoma"/>
              </a:rPr>
              <a:t>can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propose </a:t>
            </a:r>
            <a:r>
              <a:rPr sz="1500" b="1" spc="-125" dirty="0">
                <a:solidFill>
                  <a:srgbClr val="999999"/>
                </a:solidFill>
                <a:latin typeface="Tahoma"/>
                <a:cs typeface="Tahoma"/>
              </a:rPr>
              <a:t>external resources </a:t>
            </a:r>
            <a:r>
              <a:rPr sz="1500" b="1" spc="-120" dirty="0">
                <a:solidFill>
                  <a:srgbClr val="999999"/>
                </a:solidFill>
                <a:latin typeface="Tahoma"/>
                <a:cs typeface="Tahoma"/>
              </a:rPr>
              <a:t>from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the </a:t>
            </a:r>
            <a:r>
              <a:rPr sz="1500" b="1" spc="-11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academia, commercial </a:t>
            </a:r>
            <a:r>
              <a:rPr sz="1500" b="1" spc="-100" dirty="0">
                <a:solidFill>
                  <a:srgbClr val="999999"/>
                </a:solidFill>
                <a:latin typeface="Tahoma"/>
                <a:cs typeface="Tahoma"/>
              </a:rPr>
              <a:t>tools or </a:t>
            </a:r>
            <a:r>
              <a:rPr sz="1500" b="1" spc="-120" dirty="0">
                <a:solidFill>
                  <a:srgbClr val="999999"/>
                </a:solidFill>
                <a:latin typeface="Tahoma"/>
                <a:cs typeface="Tahoma"/>
              </a:rPr>
              <a:t>past </a:t>
            </a:r>
            <a:r>
              <a:rPr sz="1500" b="1" spc="-125" dirty="0">
                <a:solidFill>
                  <a:srgbClr val="999999"/>
                </a:solidFill>
                <a:latin typeface="Tahoma"/>
                <a:cs typeface="Tahoma"/>
              </a:rPr>
              <a:t>experiences </a:t>
            </a:r>
            <a:r>
              <a:rPr sz="1500" b="1" spc="-105" dirty="0">
                <a:solidFill>
                  <a:srgbClr val="999999"/>
                </a:solidFill>
                <a:latin typeface="Tahoma"/>
                <a:cs typeface="Tahoma"/>
              </a:rPr>
              <a:t>to </a:t>
            </a:r>
            <a:r>
              <a:rPr sz="1500" b="1" spc="-10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20" dirty="0">
                <a:solidFill>
                  <a:srgbClr val="999999"/>
                </a:solidFill>
                <a:latin typeface="Tahoma"/>
                <a:cs typeface="Tahoma"/>
              </a:rPr>
              <a:t>persuade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30" dirty="0">
                <a:solidFill>
                  <a:srgbClr val="999999"/>
                </a:solidFill>
                <a:latin typeface="Tahoma"/>
                <a:cs typeface="Tahoma"/>
              </a:rPr>
              <a:t>towards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convincing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00" dirty="0">
                <a:solidFill>
                  <a:srgbClr val="999999"/>
                </a:solidFill>
                <a:latin typeface="Tahoma"/>
                <a:cs typeface="Tahoma"/>
              </a:rPr>
              <a:t>decision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 makers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05" dirty="0">
                <a:solidFill>
                  <a:srgbClr val="999999"/>
                </a:solidFill>
                <a:latin typeface="Tahoma"/>
                <a:cs typeface="Tahoma"/>
              </a:rPr>
              <a:t>to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 take </a:t>
            </a:r>
            <a:r>
              <a:rPr sz="1500" b="1" spc="-42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20" dirty="0">
                <a:solidFill>
                  <a:srgbClr val="999999"/>
                </a:solidFill>
                <a:latin typeface="Tahoma"/>
                <a:cs typeface="Tahoma"/>
              </a:rPr>
              <a:t>data-driven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05" dirty="0">
                <a:solidFill>
                  <a:srgbClr val="999999"/>
                </a:solidFill>
                <a:latin typeface="Tahoma"/>
                <a:cs typeface="Tahoma"/>
              </a:rPr>
              <a:t>actions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25" dirty="0">
                <a:solidFill>
                  <a:srgbClr val="999999"/>
                </a:solidFill>
                <a:latin typeface="Tahoma"/>
                <a:cs typeface="Tahoma"/>
              </a:rPr>
              <a:t>based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on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your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05" dirty="0">
                <a:solidFill>
                  <a:srgbClr val="999999"/>
                </a:solidFill>
                <a:latin typeface="Tahoma"/>
                <a:cs typeface="Tahoma"/>
              </a:rPr>
              <a:t>insights.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739551"/>
            <a:ext cx="4426585" cy="3404235"/>
            <a:chOff x="0" y="1739551"/>
            <a:chExt cx="4426585" cy="34042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9551"/>
              <a:ext cx="4426325" cy="34039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45450"/>
              <a:ext cx="4330624" cy="33980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5119688" y="477838"/>
            <a:ext cx="4024312" cy="314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15" dirty="0">
                <a:solidFill>
                  <a:srgbClr val="FFFFFF"/>
                </a:solidFill>
              </a:rPr>
              <a:t>A</a:t>
            </a:r>
            <a:r>
              <a:rPr sz="1900" spc="-155" dirty="0">
                <a:solidFill>
                  <a:srgbClr val="FFFFFF"/>
                </a:solidFill>
              </a:rPr>
              <a:t>ssignment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204" dirty="0">
                <a:solidFill>
                  <a:srgbClr val="FFFFFF"/>
                </a:solidFill>
              </a:rPr>
              <a:t>2:</a:t>
            </a:r>
            <a:r>
              <a:rPr sz="1900" spc="200" dirty="0">
                <a:solidFill>
                  <a:srgbClr val="FFFFFF"/>
                </a:solidFill>
              </a:rPr>
              <a:t> </a:t>
            </a:r>
            <a:r>
              <a:rPr sz="1900" spc="-210" dirty="0">
                <a:solidFill>
                  <a:srgbClr val="FFFFFF"/>
                </a:solidFill>
              </a:rPr>
              <a:t>—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229" dirty="0">
                <a:solidFill>
                  <a:srgbClr val="FFFFFF"/>
                </a:solidFill>
              </a:rPr>
              <a:t>D</a:t>
            </a:r>
            <a:r>
              <a:rPr sz="1900" spc="-220" dirty="0">
                <a:solidFill>
                  <a:srgbClr val="FFFFFF"/>
                </a:solidFill>
              </a:rPr>
              <a:t>a</a:t>
            </a:r>
            <a:r>
              <a:rPr sz="1900" spc="-145" dirty="0">
                <a:solidFill>
                  <a:srgbClr val="FFFFFF"/>
                </a:solidFill>
              </a:rPr>
              <a:t>t</a:t>
            </a:r>
            <a:r>
              <a:rPr sz="1900" spc="-160" dirty="0">
                <a:solidFill>
                  <a:srgbClr val="FFFFFF"/>
                </a:solidFill>
              </a:rPr>
              <a:t>a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185" dirty="0">
                <a:solidFill>
                  <a:srgbClr val="FFFFFF"/>
                </a:solidFill>
              </a:rPr>
              <a:t>Implemen</a:t>
            </a:r>
            <a:r>
              <a:rPr sz="1900" spc="-160" dirty="0">
                <a:solidFill>
                  <a:srgbClr val="FFFFFF"/>
                </a:solidFill>
              </a:rPr>
              <a:t>t</a:t>
            </a:r>
            <a:r>
              <a:rPr sz="1900" spc="-195" dirty="0">
                <a:solidFill>
                  <a:srgbClr val="FFFFFF"/>
                </a:solidFill>
              </a:rPr>
              <a:t>a</a:t>
            </a:r>
            <a:r>
              <a:rPr sz="1900" spc="-120" dirty="0">
                <a:solidFill>
                  <a:srgbClr val="FFFFFF"/>
                </a:solidFill>
              </a:rPr>
              <a:t>tion</a:t>
            </a:r>
            <a:endParaRPr sz="19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6A3056-D97D-4B9D-B255-F75DA302792D}"/>
              </a:ext>
            </a:extLst>
          </p:cNvPr>
          <p:cNvSpPr txBox="1"/>
          <p:nvPr/>
        </p:nvSpPr>
        <p:spPr>
          <a:xfrm>
            <a:off x="194983" y="514350"/>
            <a:ext cx="317798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239E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Visualization</a:t>
            </a:r>
            <a:br>
              <a:rPr lang="en-US" dirty="0">
                <a:solidFill>
                  <a:srgbClr val="5239E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dirty="0">
                <a:solidFill>
                  <a:srgbClr val="5239E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I mentioned before, I propose Data Studio as a visualization tool, considering that Google Cloud is the platform that is currently being used, which ease the connection between the tools. 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 would also recommend Power BI or Tableau, due to the large amount of data. 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is brief example of a dashboard in Data Studio answering the business questions above. </a:t>
            </a:r>
            <a:endParaRPr lang="en-US" dirty="0">
              <a:solidFill>
                <a:srgbClr val="5239E7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E66AF90-F2C3-4ECD-9C5A-A6993A93F31D}"/>
              </a:ext>
            </a:extLst>
          </p:cNvPr>
          <p:cNvSpPr txBox="1"/>
          <p:nvPr/>
        </p:nvSpPr>
        <p:spPr>
          <a:xfrm>
            <a:off x="3581400" y="4723755"/>
            <a:ext cx="68353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https://datastudio.google.com/reporting/b2cea4b4-a8aa-4b97-8e0e-1a28d2a7a3ac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10D1F1A-BDE9-4D86-ACC5-AACC653FA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09550"/>
            <a:ext cx="5463988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6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282" y="359855"/>
            <a:ext cx="2690215" cy="90501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324726" y="408101"/>
            <a:ext cx="4687570" cy="3211195"/>
            <a:chOff x="4324726" y="408101"/>
            <a:chExt cx="4687570" cy="32111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4726" y="408101"/>
              <a:ext cx="4687400" cy="3210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330624" y="413999"/>
              <a:ext cx="4585970" cy="3109595"/>
            </a:xfrm>
            <a:custGeom>
              <a:avLst/>
              <a:gdLst/>
              <a:ahLst/>
              <a:cxnLst/>
              <a:rect l="l" t="t" r="r" b="b"/>
              <a:pathLst>
                <a:path w="4585970" h="3109595">
                  <a:moveTo>
                    <a:pt x="4585799" y="3109199"/>
                  </a:moveTo>
                  <a:lnTo>
                    <a:pt x="0" y="3109199"/>
                  </a:lnTo>
                  <a:lnTo>
                    <a:pt x="0" y="0"/>
                  </a:lnTo>
                  <a:lnTo>
                    <a:pt x="4585799" y="0"/>
                  </a:lnTo>
                  <a:lnTo>
                    <a:pt x="4585799" y="3109199"/>
                  </a:lnTo>
                  <a:close/>
                </a:path>
              </a:pathLst>
            </a:custGeom>
            <a:solidFill>
              <a:srgbClr val="5239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403650" y="477373"/>
            <a:ext cx="4427855" cy="292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75" dirty="0">
                <a:solidFill>
                  <a:srgbClr val="FFFFFF"/>
                </a:solidFill>
                <a:latin typeface="Tahoma"/>
                <a:cs typeface="Tahoma"/>
              </a:rPr>
              <a:t>Note:</a:t>
            </a: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sz="1900" b="1" spc="-27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900" b="1" spc="-1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b="1" spc="-135" dirty="0">
                <a:solidFill>
                  <a:srgbClr val="FFFFFF"/>
                </a:solidFill>
                <a:latin typeface="Tahoma"/>
                <a:cs typeface="Tahoma"/>
              </a:rPr>
              <a:t>der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ompl</a:t>
            </a:r>
            <a:r>
              <a:rPr sz="19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25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60" dirty="0">
                <a:solidFill>
                  <a:srgbClr val="FFFFFF"/>
                </a:solidFill>
                <a:latin typeface="Tahoma"/>
                <a:cs typeface="Tahoma"/>
              </a:rPr>
              <a:t>ask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7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ou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900" b="1" spc="-15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30" dirty="0">
                <a:solidFill>
                  <a:srgbClr val="FFFFFF"/>
                </a:solidFill>
                <a:latin typeface="Tahoma"/>
                <a:cs typeface="Tahoma"/>
              </a:rPr>
              <a:t>use  </a:t>
            </a:r>
            <a:r>
              <a:rPr sz="1900" b="1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dec</a:t>
            </a:r>
            <a:r>
              <a:rPr sz="1900" b="1" spc="-13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900" b="1" spc="-7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sp</a:t>
            </a:r>
            <a:r>
              <a:rPr sz="19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b="1" spc="-1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00" b="1" spc="-155" dirty="0">
                <a:solidFill>
                  <a:srgbClr val="FFFFFF"/>
                </a:solidFill>
                <a:latin typeface="Tahoma"/>
                <a:cs typeface="Tahoma"/>
              </a:rPr>
              <a:t>adshe</a:t>
            </a:r>
            <a:r>
              <a:rPr sz="1900" b="1" spc="-1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00" b="1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20" dirty="0">
                <a:solidFill>
                  <a:srgbClr val="FFFFFF"/>
                </a:solidFill>
                <a:latin typeface="Tahoma"/>
                <a:cs typeface="Tahoma"/>
              </a:rPr>
              <a:t>s,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55" dirty="0">
                <a:solidFill>
                  <a:srgbClr val="FFFFFF"/>
                </a:solidFill>
                <a:latin typeface="Tahoma"/>
                <a:cs typeface="Tahoma"/>
              </a:rPr>
              <a:t>documen</a:t>
            </a:r>
            <a:r>
              <a:rPr sz="1900" b="1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00" dirty="0">
                <a:solidFill>
                  <a:srgbClr val="FFFFFF"/>
                </a:solidFill>
                <a:latin typeface="Tahoma"/>
                <a:cs typeface="Tahoma"/>
              </a:rPr>
              <a:t>s,  </a:t>
            </a:r>
            <a:r>
              <a:rPr sz="1900" b="1" spc="-19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900" b="1" spc="-1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b="1" spc="-125" dirty="0">
                <a:solidFill>
                  <a:srgbClr val="FFFFFF"/>
                </a:solidFill>
                <a:latin typeface="Tahoma"/>
                <a:cs typeface="Tahoma"/>
              </a:rPr>
              <a:t>aphics,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00" b="1" spc="-28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900" b="1" spc="-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7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30" dirty="0">
                <a:solidFill>
                  <a:srgbClr val="FFFFFF"/>
                </a:solidFill>
                <a:latin typeface="Tahoma"/>
                <a:cs typeface="Tahoma"/>
              </a:rPr>
              <a:t>vide</a:t>
            </a:r>
            <a:r>
              <a:rPr sz="1900" b="1" spc="-1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900" b="1" spc="-7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35" dirty="0">
                <a:solidFill>
                  <a:srgbClr val="FFFFFF"/>
                </a:solidFill>
                <a:latin typeface="Tahoma"/>
                <a:cs typeface="Tahoma"/>
              </a:rPr>
              <a:t>landing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22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25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1900" b="1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25" dirty="0">
                <a:solidFill>
                  <a:srgbClr val="FFFFFF"/>
                </a:solidFill>
                <a:latin typeface="Tahoma"/>
                <a:cs typeface="Tahoma"/>
              </a:rPr>
              <a:t>any  </a:t>
            </a:r>
            <a:r>
              <a:rPr sz="1900" b="1" spc="-1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900" b="1" spc="-135" dirty="0">
                <a:solidFill>
                  <a:srgbClr val="FFFFFF"/>
                </a:solidFill>
                <a:latin typeface="Tahoma"/>
                <a:cs typeface="Tahoma"/>
              </a:rPr>
              <a:t>ther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b="1" spc="-155" dirty="0">
                <a:solidFill>
                  <a:srgbClr val="FFFFFF"/>
                </a:solidFill>
                <a:latin typeface="Tahoma"/>
                <a:cs typeface="Tahoma"/>
              </a:rPr>
              <a:t>esou</a:t>
            </a:r>
            <a:r>
              <a:rPr sz="1900" b="1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b="1" spc="-1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900" b="1" spc="-1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900" b="1" spc="-135" dirty="0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14" dirty="0">
                <a:solidFill>
                  <a:srgbClr val="FFFFFF"/>
                </a:solidFill>
                <a:latin typeface="Tahoma"/>
                <a:cs typeface="Tahoma"/>
              </a:rPr>
              <a:t>liking,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6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1900" b="1" spc="-130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1900" b="1" spc="-1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up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85" dirty="0">
                <a:solidFill>
                  <a:srgbClr val="FFFFFF"/>
                </a:solidFill>
                <a:latin typeface="Tahoma"/>
                <a:cs typeface="Tahoma"/>
              </a:rPr>
              <a:t>o  </a:t>
            </a:r>
            <a:r>
              <a:rPr sz="1900" b="1" spc="-130" dirty="0">
                <a:solidFill>
                  <a:srgbClr val="FFFFFF"/>
                </a:solidFill>
                <a:latin typeface="Tahoma"/>
                <a:cs typeface="Tahoma"/>
              </a:rPr>
              <a:t>you!</a:t>
            </a: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ahoma"/>
              <a:cs typeface="Tahoma"/>
            </a:endParaRPr>
          </a:p>
          <a:p>
            <a:pPr marL="12700" marR="434975">
              <a:lnSpc>
                <a:spcPct val="100000"/>
              </a:lnSpc>
            </a:pPr>
            <a:r>
              <a:rPr sz="1900" b="1" spc="-15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14" dirty="0">
                <a:solidFill>
                  <a:srgbClr val="FFFFFF"/>
                </a:solidFill>
                <a:latin typeface="Tahoma"/>
                <a:cs typeface="Tahoma"/>
              </a:rPr>
              <a:t>deli</a:t>
            </a:r>
            <a:r>
              <a:rPr sz="1900" b="1" spc="-15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00" b="1" spc="-1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b="1" spc="-130" dirty="0">
                <a:solidFill>
                  <a:srgbClr val="FFFFFF"/>
                </a:solidFill>
                <a:latin typeface="Tahoma"/>
                <a:cs typeface="Tahoma"/>
              </a:rPr>
              <a:t>able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200" dirty="0">
                <a:solidFill>
                  <a:srgbClr val="FFFFFF"/>
                </a:solidFill>
                <a:latin typeface="Tahoma"/>
                <a:cs typeface="Tahoma"/>
              </a:rPr>
              <a:t>mu</a:t>
            </a:r>
            <a:r>
              <a:rPr sz="1900" b="1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b="1" spc="-1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5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14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9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i="1" u="heavy" spc="-2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Englis</a:t>
            </a:r>
            <a:r>
              <a:rPr sz="1900" b="1" i="1" u="heavy" spc="-3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h</a:t>
            </a:r>
            <a:r>
              <a:rPr sz="1900" b="1" i="1" u="heavy" spc="-2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1900" b="1" i="1" u="heavy" spc="-2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and </a:t>
            </a:r>
            <a:r>
              <a:rPr sz="1900" b="1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b="1" i="1" u="heavy" spc="-2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submit</a:t>
            </a:r>
            <a:r>
              <a:rPr sz="1900" b="1" i="1" u="heavy" spc="-2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t</a:t>
            </a:r>
            <a:r>
              <a:rPr sz="1900" b="1" i="1" u="heavy" spc="-3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e</a:t>
            </a:r>
            <a:r>
              <a:rPr sz="1900" b="1" i="1" u="heavy" spc="-2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d</a:t>
            </a:r>
            <a:r>
              <a:rPr sz="1900" b="1" i="1" u="heavy" spc="-2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1900" b="1" i="1" u="heavy" spc="-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t</a:t>
            </a:r>
            <a:r>
              <a:rPr sz="1900" b="1" i="1" u="heavy" spc="-2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o</a:t>
            </a:r>
            <a:r>
              <a:rPr sz="1900" b="1" i="1" u="heavy" spc="-2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1900" b="1" i="1" u="heavy" spc="-3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y</a:t>
            </a:r>
            <a:r>
              <a:rPr sz="1900" b="1" i="1" u="heavy" spc="-3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ou</a:t>
            </a:r>
            <a:r>
              <a:rPr sz="1900" b="1" i="1" u="heavy" spc="-2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r</a:t>
            </a:r>
            <a:r>
              <a:rPr sz="1900" b="1" i="1" u="heavy" spc="-2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1900" b="1" i="1" u="heavy" spc="-2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Githu</a:t>
            </a:r>
            <a:r>
              <a:rPr sz="1900" b="1" i="1" u="heavy" spc="-3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b</a:t>
            </a:r>
            <a:r>
              <a:rPr sz="1900" b="1" i="1" u="heavy" spc="-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.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739551"/>
            <a:ext cx="4426585" cy="3404235"/>
            <a:chOff x="0" y="1739551"/>
            <a:chExt cx="4426585" cy="340423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39551"/>
              <a:ext cx="4426325" cy="34039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745450"/>
              <a:ext cx="4330624" cy="33980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069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GOOD</a:t>
            </a:r>
            <a:r>
              <a:rPr spc="-335" dirty="0"/>
              <a:t> L</a:t>
            </a:r>
            <a:r>
              <a:rPr spc="-220" dirty="0"/>
              <a:t>UCK!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21954"/>
            <a:ext cx="8797290" cy="4022090"/>
            <a:chOff x="0" y="1121954"/>
            <a:chExt cx="8797290" cy="40220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45449"/>
              <a:ext cx="8216273" cy="33980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7212" y="1121954"/>
              <a:ext cx="3749600" cy="32417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53110" y="1127852"/>
              <a:ext cx="3648075" cy="3140710"/>
            </a:xfrm>
            <a:custGeom>
              <a:avLst/>
              <a:gdLst/>
              <a:ahLst/>
              <a:cxnLst/>
              <a:rect l="l" t="t" r="r" b="b"/>
              <a:pathLst>
                <a:path w="3648075" h="3140710">
                  <a:moveTo>
                    <a:pt x="3647999" y="3140099"/>
                  </a:moveTo>
                  <a:lnTo>
                    <a:pt x="0" y="3140099"/>
                  </a:lnTo>
                  <a:lnTo>
                    <a:pt x="0" y="0"/>
                  </a:lnTo>
                  <a:lnTo>
                    <a:pt x="3647999" y="0"/>
                  </a:lnTo>
                  <a:lnTo>
                    <a:pt x="3647999" y="3140099"/>
                  </a:lnTo>
                  <a:close/>
                </a:path>
              </a:pathLst>
            </a:custGeom>
            <a:solidFill>
              <a:srgbClr val="5239E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37323" y="1192750"/>
            <a:ext cx="348107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marR="12700" algn="ctr">
              <a:lnSpc>
                <a:spcPct val="100000"/>
              </a:lnSpc>
              <a:spcBef>
                <a:spcPts val="100"/>
              </a:spcBef>
            </a:pPr>
            <a:r>
              <a:rPr sz="1600" b="1" spc="-254" dirty="0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2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2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ed</a:t>
            </a:r>
            <a:r>
              <a:rPr sz="1600" b="1" spc="-17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10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95" dirty="0">
                <a:solidFill>
                  <a:srgbClr val="FFFFFF"/>
                </a:solidFill>
                <a:latin typeface="Tahoma"/>
                <a:cs typeface="Tahoma"/>
              </a:rPr>
              <a:t>pi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95" dirty="0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20" dirty="0">
                <a:solidFill>
                  <a:srgbClr val="FFFFFF"/>
                </a:solidFill>
                <a:latin typeface="Tahoma"/>
                <a:cs typeface="Tahoma"/>
              </a:rPr>
              <a:t>moment  f</a:t>
            </a:r>
            <a:r>
              <a:rPr sz="1600" b="1" spc="-105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humanit</a:t>
            </a:r>
            <a:r>
              <a:rPr sz="1600" b="1" spc="-20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b="1" spc="-6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whe</a:t>
            </a:r>
            <a:r>
              <a:rPr sz="1600" b="1" spc="-1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Tahoma"/>
                <a:cs typeface="Tahoma"/>
              </a:rPr>
              <a:t>decisions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90" dirty="0">
                <a:solidFill>
                  <a:srgbClr val="FFFFFF"/>
                </a:solidFill>
                <a:latin typeface="Tahoma"/>
                <a:cs typeface="Tahoma"/>
              </a:rPr>
              <a:t>will  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10" dirty="0">
                <a:solidFill>
                  <a:srgbClr val="FFFFFF"/>
                </a:solidFill>
                <a:latin typeface="Tahoma"/>
                <a:cs typeface="Tahoma"/>
              </a:rPr>
              <a:t>fine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ju</a:t>
            </a:r>
            <a:r>
              <a:rPr sz="1600" b="1" spc="-1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20" dirty="0">
                <a:solidFill>
                  <a:srgbClr val="FFFFFF"/>
                </a:solidFill>
                <a:latin typeface="Tahoma"/>
                <a:cs typeface="Tahoma"/>
              </a:rPr>
              <a:t>futu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but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Tahoma"/>
                <a:cs typeface="Tahoma"/>
              </a:rPr>
              <a:t>also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00" dirty="0">
                <a:solidFill>
                  <a:srgbClr val="FFFFFF"/>
                </a:solidFill>
                <a:latin typeface="Tahoma"/>
                <a:cs typeface="Tahoma"/>
              </a:rPr>
              <a:t>the  </a:t>
            </a:r>
            <a:r>
              <a:rPr sz="1600" b="1" spc="-120" dirty="0">
                <a:solidFill>
                  <a:srgbClr val="FFFFFF"/>
                </a:solidFill>
                <a:latin typeface="Tahoma"/>
                <a:cs typeface="Tahoma"/>
              </a:rPr>
              <a:t>futu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10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20" dirty="0">
                <a:solidFill>
                  <a:srgbClr val="FFFFFF"/>
                </a:solidFill>
                <a:latin typeface="Tahoma"/>
                <a:cs typeface="Tahoma"/>
              </a:rPr>
              <a:t>humankind.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 dirty="0">
              <a:latin typeface="Tahoma"/>
              <a:cs typeface="Tahoma"/>
            </a:endParaRPr>
          </a:p>
          <a:p>
            <a:pPr marL="12065" marR="5080" algn="ctr">
              <a:lnSpc>
                <a:spcPct val="100000"/>
              </a:lnSpc>
              <a:spcBef>
                <a:spcPts val="5"/>
              </a:spcBef>
            </a:pPr>
            <a:r>
              <a:rPr sz="1600" b="1" spc="-2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Kiwib</a:t>
            </a:r>
            <a:r>
              <a:rPr sz="1600" b="1" spc="-17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24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fundamen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90" dirty="0">
                <a:solidFill>
                  <a:srgbClr val="FFFFFF"/>
                </a:solidFill>
                <a:latin typeface="Tahoma"/>
                <a:cs typeface="Tahoma"/>
              </a:rPr>
              <a:t>ally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05" dirty="0">
                <a:solidFill>
                  <a:srgbClr val="FFFFFF"/>
                </a:solidFill>
                <a:latin typeface="Tahoma"/>
                <a:cs typeface="Tahoma"/>
              </a:rPr>
              <a:t>belie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90" dirty="0">
                <a:solidFill>
                  <a:srgbClr val="FFFFFF"/>
                </a:solidFill>
                <a:latin typeface="Tahoma"/>
                <a:cs typeface="Tahoma"/>
              </a:rPr>
              <a:t>on  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su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10" dirty="0">
                <a:solidFill>
                  <a:srgbClr val="FFFFFF"/>
                </a:solidFill>
                <a:latin typeface="Tahoma"/>
                <a:cs typeface="Tahoma"/>
              </a:rPr>
              <a:t>ainable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democr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90" dirty="0">
                <a:solidFill>
                  <a:srgbClr val="FFFFFF"/>
                </a:solidFill>
                <a:latin typeface="Tahoma"/>
                <a:cs typeface="Tahoma"/>
              </a:rPr>
              <a:t>tic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95" dirty="0">
                <a:solidFill>
                  <a:srgbClr val="FFFFFF"/>
                </a:solidFill>
                <a:latin typeface="Tahoma"/>
                <a:cs typeface="Tahoma"/>
              </a:rPr>
              <a:t>deli</a:t>
            </a:r>
            <a:r>
              <a:rPr sz="1600" b="1" spc="-13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90" dirty="0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1600" b="1" spc="-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95" dirty="0">
                <a:solidFill>
                  <a:srgbClr val="FFFFFF"/>
                </a:solidFill>
                <a:latin typeface="Tahoma"/>
                <a:cs typeface="Tahoma"/>
              </a:rPr>
              <a:t>vi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100" dirty="0">
                <a:solidFill>
                  <a:srgbClr val="FFFFFF"/>
                </a:solidFill>
                <a:latin typeface="Tahoma"/>
                <a:cs typeface="Tahoma"/>
              </a:rPr>
              <a:t>e,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05" dirty="0">
                <a:solidFill>
                  <a:srgbClr val="FFFFFF"/>
                </a:solidFill>
                <a:latin typeface="Tahoma"/>
                <a:cs typeface="Tahoma"/>
              </a:rPr>
              <a:t>north.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why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24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1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1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14" dirty="0">
                <a:solidFill>
                  <a:srgbClr val="FFFFFF"/>
                </a:solidFill>
                <a:latin typeface="Tahoma"/>
                <a:cs typeface="Tahoma"/>
              </a:rPr>
              <a:t>ting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600" b="1" spc="-11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7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600" b="1" spc="-1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05" dirty="0">
                <a:solidFill>
                  <a:srgbClr val="FFFFFF"/>
                </a:solidFill>
                <a:latin typeface="Tahoma"/>
                <a:cs typeface="Tahoma"/>
              </a:rPr>
              <a:t>ern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7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2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oms</a:t>
            </a:r>
            <a:endParaRPr sz="1600" dirty="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282" y="359855"/>
            <a:ext cx="2690215" cy="9050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46929"/>
            <a:ext cx="9144000" cy="3896995"/>
            <a:chOff x="0" y="1246929"/>
            <a:chExt cx="9144000" cy="38969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4650" y="3403875"/>
              <a:ext cx="5889349" cy="8477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45449"/>
              <a:ext cx="8216273" cy="33980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5287" y="1246929"/>
              <a:ext cx="3749600" cy="13946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711185" y="1252828"/>
              <a:ext cx="3648075" cy="1293495"/>
            </a:xfrm>
            <a:custGeom>
              <a:avLst/>
              <a:gdLst/>
              <a:ahLst/>
              <a:cxnLst/>
              <a:rect l="l" t="t" r="r" b="b"/>
              <a:pathLst>
                <a:path w="3648075" h="1293495">
                  <a:moveTo>
                    <a:pt x="3647999" y="1293000"/>
                  </a:moveTo>
                  <a:lnTo>
                    <a:pt x="0" y="1293000"/>
                  </a:lnTo>
                  <a:lnTo>
                    <a:pt x="0" y="0"/>
                  </a:lnTo>
                  <a:lnTo>
                    <a:pt x="3647999" y="0"/>
                  </a:lnTo>
                  <a:lnTo>
                    <a:pt x="3647999" y="1293000"/>
                  </a:lnTo>
                  <a:close/>
                </a:path>
              </a:pathLst>
            </a:custGeom>
            <a:solidFill>
              <a:srgbClr val="5239E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784211" y="1316709"/>
            <a:ext cx="329882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229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800" b="1" spc="-2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tru</a:t>
            </a: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tions: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3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ou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hav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25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5" dirty="0">
                <a:solidFill>
                  <a:srgbClr val="FFFFFF"/>
                </a:solidFill>
                <a:latin typeface="Tahoma"/>
                <a:cs typeface="Tahoma"/>
              </a:rPr>
              <a:t>business  </a:t>
            </a: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days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1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om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55" dirty="0">
                <a:solidFill>
                  <a:srgbClr val="FFFFFF"/>
                </a:solidFill>
                <a:latin typeface="Tahoma"/>
                <a:cs typeface="Tahoma"/>
              </a:rPr>
              <a:t>moment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800" b="1" spc="-105" dirty="0">
                <a:solidFill>
                  <a:srgbClr val="FFFFFF"/>
                </a:solidFill>
                <a:latin typeface="Tahoma"/>
                <a:cs typeface="Tahoma"/>
              </a:rPr>
              <a:t>ou  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ei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ed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50" dirty="0">
                <a:solidFill>
                  <a:srgbClr val="FFFFFF"/>
                </a:solidFill>
                <a:latin typeface="Tahoma"/>
                <a:cs typeface="Tahoma"/>
              </a:rPr>
              <a:t>assignment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o  </a:t>
            </a:r>
            <a:r>
              <a:rPr sz="1800" b="1" spc="-16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ompl</a:t>
            </a:r>
            <a:r>
              <a:rPr sz="1800" b="1" spc="-14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6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oll</a:t>
            </a:r>
            <a:r>
              <a:rPr sz="1800" b="1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00" b="1" spc="-170" dirty="0">
                <a:solidFill>
                  <a:srgbClr val="FFFFFF"/>
                </a:solidFill>
                <a:latin typeface="Tahoma"/>
                <a:cs typeface="Tahoma"/>
              </a:rPr>
              <a:t>wing </a:t>
            </a:r>
            <a:r>
              <a:rPr sz="1800" b="1" spc="-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35" dirty="0">
                <a:solidFill>
                  <a:srgbClr val="FFFFFF"/>
                </a:solidFill>
                <a:latin typeface="Tahoma"/>
                <a:cs typeface="Tahoma"/>
              </a:rPr>
              <a:t>asks.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1282" y="359855"/>
            <a:ext cx="2690215" cy="9050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24726" y="408101"/>
            <a:ext cx="4687570" cy="4011295"/>
            <a:chOff x="4324726" y="408101"/>
            <a:chExt cx="4687570" cy="40112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4726" y="408101"/>
              <a:ext cx="4687400" cy="40112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330624" y="413999"/>
              <a:ext cx="4585970" cy="3909695"/>
            </a:xfrm>
            <a:custGeom>
              <a:avLst/>
              <a:gdLst/>
              <a:ahLst/>
              <a:cxnLst/>
              <a:rect l="l" t="t" r="r" b="b"/>
              <a:pathLst>
                <a:path w="4585970" h="3909695">
                  <a:moveTo>
                    <a:pt x="4585799" y="3909599"/>
                  </a:moveTo>
                  <a:lnTo>
                    <a:pt x="0" y="3909599"/>
                  </a:lnTo>
                  <a:lnTo>
                    <a:pt x="0" y="0"/>
                  </a:lnTo>
                  <a:lnTo>
                    <a:pt x="4585799" y="0"/>
                  </a:lnTo>
                  <a:lnTo>
                    <a:pt x="4585799" y="3909599"/>
                  </a:lnTo>
                  <a:close/>
                </a:path>
              </a:pathLst>
            </a:custGeom>
            <a:solidFill>
              <a:srgbClr val="5239E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3650" y="477373"/>
            <a:ext cx="362457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15" dirty="0">
                <a:solidFill>
                  <a:srgbClr val="FFFFFF"/>
                </a:solidFill>
              </a:rPr>
              <a:t>A</a:t>
            </a:r>
            <a:r>
              <a:rPr sz="1900" spc="-155" dirty="0">
                <a:solidFill>
                  <a:srgbClr val="FFFFFF"/>
                </a:solidFill>
              </a:rPr>
              <a:t>ssignment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204" dirty="0">
                <a:solidFill>
                  <a:srgbClr val="FFFFFF"/>
                </a:solidFill>
              </a:rPr>
              <a:t>1:</a:t>
            </a:r>
            <a:r>
              <a:rPr sz="1900" spc="200" dirty="0">
                <a:solidFill>
                  <a:srgbClr val="FFFFFF"/>
                </a:solidFill>
              </a:rPr>
              <a:t> </a:t>
            </a:r>
            <a:r>
              <a:rPr sz="1900" spc="-210" dirty="0">
                <a:solidFill>
                  <a:srgbClr val="FFFFFF"/>
                </a:solidFill>
              </a:rPr>
              <a:t>—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229" dirty="0">
                <a:solidFill>
                  <a:srgbClr val="FFFFFF"/>
                </a:solidFill>
              </a:rPr>
              <a:t>D</a:t>
            </a:r>
            <a:r>
              <a:rPr sz="1900" spc="-220" dirty="0">
                <a:solidFill>
                  <a:srgbClr val="FFFFFF"/>
                </a:solidFill>
              </a:rPr>
              <a:t>a</a:t>
            </a:r>
            <a:r>
              <a:rPr sz="1900" spc="-145" dirty="0">
                <a:solidFill>
                  <a:srgbClr val="FFFFFF"/>
                </a:solidFill>
              </a:rPr>
              <a:t>t</a:t>
            </a:r>
            <a:r>
              <a:rPr sz="1900" spc="-160" dirty="0">
                <a:solidFill>
                  <a:srgbClr val="FFFFFF"/>
                </a:solidFill>
              </a:rPr>
              <a:t>a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220" dirty="0">
                <a:solidFill>
                  <a:srgbClr val="FFFFFF"/>
                </a:solidFill>
              </a:rPr>
              <a:t>A</a:t>
            </a:r>
            <a:r>
              <a:rPr sz="1900" spc="-160" dirty="0">
                <a:solidFill>
                  <a:srgbClr val="FFFFFF"/>
                </a:solidFill>
              </a:rPr>
              <a:t>r</a:t>
            </a:r>
            <a:r>
              <a:rPr sz="1900" spc="-120" dirty="0">
                <a:solidFill>
                  <a:srgbClr val="FFFFFF"/>
                </a:solidFill>
              </a:rPr>
              <a:t>chi</a:t>
            </a:r>
            <a:r>
              <a:rPr sz="1900" spc="-140" dirty="0">
                <a:solidFill>
                  <a:srgbClr val="FFFFFF"/>
                </a:solidFill>
              </a:rPr>
              <a:t>t</a:t>
            </a:r>
            <a:r>
              <a:rPr sz="1900" spc="-155" dirty="0">
                <a:solidFill>
                  <a:srgbClr val="FFFFFF"/>
                </a:solidFill>
              </a:rPr>
              <a:t>e</a:t>
            </a:r>
            <a:r>
              <a:rPr sz="1900" spc="-160" dirty="0">
                <a:solidFill>
                  <a:srgbClr val="FFFFFF"/>
                </a:solidFill>
              </a:rPr>
              <a:t>c</a:t>
            </a:r>
            <a:r>
              <a:rPr sz="1900" spc="-135" dirty="0">
                <a:solidFill>
                  <a:srgbClr val="FFFFFF"/>
                </a:solidFill>
              </a:rPr>
              <a:t>tur</a:t>
            </a:r>
            <a:r>
              <a:rPr sz="1900" spc="-165" dirty="0">
                <a:solidFill>
                  <a:srgbClr val="FFFFFF"/>
                </a:solidFill>
              </a:rPr>
              <a:t>e</a:t>
            </a:r>
            <a:endParaRPr sz="1900" dirty="0"/>
          </a:p>
        </p:txBody>
      </p:sp>
      <p:sp>
        <p:nvSpPr>
          <p:cNvPr id="6" name="object 6"/>
          <p:cNvSpPr txBox="1"/>
          <p:nvPr/>
        </p:nvSpPr>
        <p:spPr>
          <a:xfrm>
            <a:off x="4403650" y="1056492"/>
            <a:ext cx="4330700" cy="313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0020">
              <a:lnSpc>
                <a:spcPct val="100000"/>
              </a:lnSpc>
              <a:spcBef>
                <a:spcPts val="100"/>
              </a:spcBef>
            </a:pPr>
            <a:r>
              <a:rPr sz="1900" b="1" spc="-155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210" dirty="0">
                <a:solidFill>
                  <a:srgbClr val="FFFFFF"/>
                </a:solidFill>
                <a:latin typeface="Tahoma"/>
                <a:cs typeface="Tahoma"/>
              </a:rPr>
              <a:t>wh</a:t>
            </a:r>
            <a:r>
              <a:rPr sz="1900" b="1" spc="-2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1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ou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50" dirty="0">
                <a:solidFill>
                  <a:srgbClr val="FFFFFF"/>
                </a:solidFill>
                <a:latin typeface="Tahoma"/>
                <a:cs typeface="Tahoma"/>
              </a:rPr>
              <a:t>kn</a:t>
            </a:r>
            <a:r>
              <a:rPr sz="1900" b="1" spc="-1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900" b="1" spc="-27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about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Kiwib</a:t>
            </a:r>
            <a:r>
              <a:rPr sz="1900" b="1" spc="-2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900" b="1" spc="-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70" dirty="0">
                <a:solidFill>
                  <a:srgbClr val="FFFFFF"/>
                </a:solidFill>
                <a:latin typeface="Tahoma"/>
                <a:cs typeface="Tahoma"/>
              </a:rPr>
              <a:t>,  </a:t>
            </a:r>
            <a:r>
              <a:rPr sz="1900" b="1" spc="-150" dirty="0">
                <a:solidFill>
                  <a:srgbClr val="FFFFFF"/>
                </a:solidFill>
                <a:latin typeface="Tahoma"/>
                <a:cs typeface="Tahoma"/>
              </a:rPr>
              <a:t>design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210" dirty="0">
                <a:solidFill>
                  <a:srgbClr val="FFFFFF"/>
                </a:solidFill>
                <a:latin typeface="Tahoma"/>
                <a:cs typeface="Tahoma"/>
              </a:rPr>
              <a:t>wh</a:t>
            </a:r>
            <a:r>
              <a:rPr sz="1900" b="1" spc="-2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1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ou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30" dirty="0">
                <a:solidFill>
                  <a:srgbClr val="FFFFFF"/>
                </a:solidFill>
                <a:latin typeface="Tahoma"/>
                <a:cs typeface="Tahoma"/>
              </a:rPr>
              <a:t>think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2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10" dirty="0">
                <a:solidFill>
                  <a:srgbClr val="FFFFFF"/>
                </a:solidFill>
                <a:latin typeface="Tahoma"/>
                <a:cs typeface="Tahoma"/>
              </a:rPr>
              <a:t>Entity  </a:t>
            </a:r>
            <a:r>
              <a:rPr sz="1900" b="1" spc="-2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b="1" spc="-114" dirty="0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sz="1900" b="1" spc="-1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125" dirty="0">
                <a:solidFill>
                  <a:srgbClr val="FFFFFF"/>
                </a:solidFill>
                <a:latin typeface="Tahoma"/>
                <a:cs typeface="Tahoma"/>
              </a:rPr>
              <a:t>tionship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70" dirty="0">
                <a:solidFill>
                  <a:srgbClr val="FFFFFF"/>
                </a:solidFill>
                <a:latin typeface="Tahoma"/>
                <a:cs typeface="Tahoma"/>
              </a:rPr>
              <a:t>Diag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b="1" spc="-185" dirty="0">
                <a:solidFill>
                  <a:srgbClr val="FFFFFF"/>
                </a:solidFill>
                <a:latin typeface="Tahoma"/>
                <a:cs typeface="Tahoma"/>
              </a:rPr>
              <a:t>am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900" b="1" spc="-1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Kiwi</a:t>
            </a:r>
            <a:r>
              <a:rPr sz="1900" b="1" spc="-150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1900" b="1" spc="-1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25" dirty="0">
                <a:solidFill>
                  <a:srgbClr val="FFFFFF"/>
                </a:solidFill>
                <a:latin typeface="Tahoma"/>
                <a:cs typeface="Tahoma"/>
              </a:rPr>
              <a:t>main 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ope</a:t>
            </a:r>
            <a:r>
              <a:rPr sz="1900" b="1" spc="-1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b="1" spc="-1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120" dirty="0">
                <a:solidFill>
                  <a:srgbClr val="FFFFFF"/>
                </a:solidFill>
                <a:latin typeface="Tahoma"/>
                <a:cs typeface="Tahoma"/>
              </a:rPr>
              <a:t>tion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900" b="1" spc="-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17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ase.</a:t>
            </a:r>
            <a:endParaRPr sz="19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 dirty="0">
              <a:latin typeface="Tahoma"/>
              <a:cs typeface="Tahoma"/>
            </a:endParaRPr>
          </a:p>
          <a:p>
            <a:pPr marL="12700" marR="5080">
              <a:lnSpc>
                <a:spcPct val="100099"/>
              </a:lnSpc>
              <a:spcBef>
                <a:spcPts val="5"/>
              </a:spcBef>
            </a:pPr>
            <a:r>
              <a:rPr sz="1900" b="1" spc="-140" dirty="0">
                <a:solidFill>
                  <a:srgbClr val="999999"/>
                </a:solidFill>
                <a:latin typeface="Tahoma"/>
                <a:cs typeface="Tahoma"/>
              </a:rPr>
              <a:t>T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ake </a:t>
            </a:r>
            <a:r>
              <a:rPr sz="1500" b="1" spc="-100" dirty="0">
                <a:solidFill>
                  <a:srgbClr val="999999"/>
                </a:solidFill>
                <a:latin typeface="Tahoma"/>
                <a:cs typeface="Tahoma"/>
              </a:rPr>
              <a:t>into </a:t>
            </a:r>
            <a:r>
              <a:rPr sz="1500" b="1" spc="-120" dirty="0">
                <a:solidFill>
                  <a:srgbClr val="999999"/>
                </a:solidFill>
                <a:latin typeface="Tahoma"/>
                <a:cs typeface="Tahoma"/>
              </a:rPr>
              <a:t>account </a:t>
            </a:r>
            <a:r>
              <a:rPr sz="1500" b="1" spc="-110" dirty="0">
                <a:solidFill>
                  <a:srgbClr val="999999"/>
                </a:solidFill>
                <a:latin typeface="Tahoma"/>
                <a:cs typeface="Tahoma"/>
              </a:rPr>
              <a:t>variables </a:t>
            </a:r>
            <a:r>
              <a:rPr sz="1500" b="1" spc="-120" dirty="0">
                <a:solidFill>
                  <a:srgbClr val="999999"/>
                </a:solidFill>
                <a:latin typeface="Tahoma"/>
                <a:cs typeface="Tahoma"/>
              </a:rPr>
              <a:t>such </a:t>
            </a:r>
            <a:r>
              <a:rPr sz="1500" b="1" spc="-125" dirty="0">
                <a:solidFill>
                  <a:srgbClr val="999999"/>
                </a:solidFill>
                <a:latin typeface="Tahoma"/>
                <a:cs typeface="Tahoma"/>
              </a:rPr>
              <a:t>as </a:t>
            </a:r>
            <a:r>
              <a:rPr sz="1500" b="1" spc="-100" dirty="0">
                <a:solidFill>
                  <a:srgbClr val="999999"/>
                </a:solidFill>
                <a:latin typeface="Tahoma"/>
                <a:cs typeface="Tahoma"/>
              </a:rPr>
              <a:t>deliveries, </a:t>
            </a:r>
            <a:r>
              <a:rPr sz="1500" b="1" spc="-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05" dirty="0">
                <a:solidFill>
                  <a:srgbClr val="999999"/>
                </a:solidFill>
                <a:latin typeface="Tahoma"/>
                <a:cs typeface="Tahoma"/>
              </a:rPr>
              <a:t>incidents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on the </a:t>
            </a:r>
            <a:r>
              <a:rPr sz="1500" b="1" spc="-105" dirty="0">
                <a:solidFill>
                  <a:srgbClr val="999999"/>
                </a:solidFill>
                <a:latin typeface="Tahoma"/>
                <a:cs typeface="Tahoma"/>
              </a:rPr>
              <a:t>road, </a:t>
            </a:r>
            <a:r>
              <a:rPr sz="1500" b="1" spc="-125" dirty="0">
                <a:solidFill>
                  <a:srgbClr val="999999"/>
                </a:solidFill>
                <a:latin typeface="Tahoma"/>
                <a:cs typeface="Tahoma"/>
              </a:rPr>
              <a:t>maintenance </a:t>
            </a:r>
            <a:r>
              <a:rPr sz="1500" b="1" spc="-105" dirty="0">
                <a:solidFill>
                  <a:srgbClr val="999999"/>
                </a:solidFill>
                <a:latin typeface="Tahoma"/>
                <a:cs typeface="Tahoma"/>
              </a:rPr>
              <a:t>to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the </a:t>
            </a:r>
            <a:r>
              <a:rPr sz="1500" b="1" spc="-105" dirty="0">
                <a:solidFill>
                  <a:srgbClr val="999999"/>
                </a:solidFill>
                <a:latin typeface="Tahoma"/>
                <a:cs typeface="Tahoma"/>
              </a:rPr>
              <a:t>bots, </a:t>
            </a:r>
            <a:r>
              <a:rPr sz="1500" b="1" spc="-10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30" dirty="0">
                <a:solidFill>
                  <a:srgbClr val="999999"/>
                </a:solidFill>
                <a:latin typeface="Tahoma"/>
                <a:cs typeface="Tahoma"/>
              </a:rPr>
              <a:t>georeferenced </a:t>
            </a:r>
            <a:r>
              <a:rPr sz="1500" b="1" spc="-100" dirty="0">
                <a:solidFill>
                  <a:srgbClr val="999999"/>
                </a:solidFill>
                <a:latin typeface="Tahoma"/>
                <a:cs typeface="Tahoma"/>
              </a:rPr>
              <a:t>logs, </a:t>
            </a:r>
            <a:r>
              <a:rPr sz="1500" b="1" spc="-95" dirty="0">
                <a:solidFill>
                  <a:srgbClr val="999999"/>
                </a:solidFill>
                <a:latin typeface="Tahoma"/>
                <a:cs typeface="Tahoma"/>
              </a:rPr>
              <a:t>cities </a:t>
            </a:r>
            <a:r>
              <a:rPr sz="1500" b="1" spc="-90" dirty="0">
                <a:solidFill>
                  <a:srgbClr val="999999"/>
                </a:solidFill>
                <a:latin typeface="Tahoma"/>
                <a:cs typeface="Tahoma"/>
              </a:rPr>
              <a:t>in </a:t>
            </a:r>
            <a:r>
              <a:rPr sz="1500" b="1" spc="-125" dirty="0">
                <a:solidFill>
                  <a:srgbClr val="999999"/>
                </a:solidFill>
                <a:latin typeface="Tahoma"/>
                <a:cs typeface="Tahoma"/>
              </a:rPr>
              <a:t>which we’re </a:t>
            </a:r>
            <a:r>
              <a:rPr sz="1500" b="1" spc="-110" dirty="0">
                <a:solidFill>
                  <a:srgbClr val="999999"/>
                </a:solidFill>
                <a:latin typeface="Tahoma"/>
                <a:cs typeface="Tahoma"/>
              </a:rPr>
              <a:t>operating, </a:t>
            </a:r>
            <a:r>
              <a:rPr sz="1500" b="1" spc="-10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0" dirty="0">
                <a:solidFill>
                  <a:srgbClr val="999999"/>
                </a:solidFill>
                <a:latin typeface="Tahoma"/>
                <a:cs typeface="Tahoma"/>
              </a:rPr>
              <a:t>cur</a:t>
            </a:r>
            <a:r>
              <a:rPr sz="1500" b="1" spc="-105" dirty="0">
                <a:solidFill>
                  <a:srgbClr val="999999"/>
                </a:solidFill>
                <a:latin typeface="Tahoma"/>
                <a:cs typeface="Tahoma"/>
              </a:rPr>
              <a:t>r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ent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0" dirty="0">
                <a:solidFill>
                  <a:srgbClr val="999999"/>
                </a:solidFill>
                <a:latin typeface="Tahoma"/>
                <a:cs typeface="Tahoma"/>
              </a:rPr>
              <a:t>empl</a:t>
            </a:r>
            <a:r>
              <a:rPr sz="1500" b="1" spc="-120" dirty="0">
                <a:solidFill>
                  <a:srgbClr val="999999"/>
                </a:solidFill>
                <a:latin typeface="Tahoma"/>
                <a:cs typeface="Tahoma"/>
              </a:rPr>
              <a:t>o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y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ees,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0" dirty="0">
                <a:solidFill>
                  <a:srgbClr val="999999"/>
                </a:solidFill>
                <a:latin typeface="Tahoma"/>
                <a:cs typeface="Tahoma"/>
              </a:rPr>
              <a:t>empl</a:t>
            </a:r>
            <a:r>
              <a:rPr sz="1500" b="1" spc="-120" dirty="0">
                <a:solidFill>
                  <a:srgbClr val="999999"/>
                </a:solidFill>
                <a:latin typeface="Tahoma"/>
                <a:cs typeface="Tahoma"/>
              </a:rPr>
              <a:t>o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y</a:t>
            </a:r>
            <a:r>
              <a:rPr sz="1500" b="1" spc="-130" dirty="0">
                <a:solidFill>
                  <a:srgbClr val="999999"/>
                </a:solidFill>
                <a:latin typeface="Tahoma"/>
                <a:cs typeface="Tahoma"/>
              </a:rPr>
              <a:t>ees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on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0" dirty="0">
                <a:solidFill>
                  <a:srgbClr val="999999"/>
                </a:solidFill>
                <a:latin typeface="Tahoma"/>
                <a:cs typeface="Tahoma"/>
              </a:rPr>
              <a:t>recruitment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90" dirty="0">
                <a:solidFill>
                  <a:srgbClr val="999999"/>
                </a:solidFill>
                <a:latin typeface="Tahoma"/>
                <a:cs typeface="Tahoma"/>
              </a:rPr>
              <a:t>and  </a:t>
            </a:r>
            <a:r>
              <a:rPr sz="1500" b="1" spc="-145" dirty="0">
                <a:solidFill>
                  <a:srgbClr val="999999"/>
                </a:solidFill>
                <a:latin typeface="Tahoma"/>
                <a:cs typeface="Tahoma"/>
              </a:rPr>
              <a:t>mo</a:t>
            </a:r>
            <a:r>
              <a:rPr sz="1500" b="1" spc="-95" dirty="0">
                <a:solidFill>
                  <a:srgbClr val="999999"/>
                </a:solidFill>
                <a:latin typeface="Tahoma"/>
                <a:cs typeface="Tahoma"/>
              </a:rPr>
              <a:t>r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e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y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ou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c</a:t>
            </a:r>
            <a:r>
              <a:rPr sz="1500" b="1" spc="-125" dirty="0">
                <a:solidFill>
                  <a:srgbClr val="999999"/>
                </a:solidFill>
                <a:latin typeface="Tahoma"/>
                <a:cs typeface="Tahoma"/>
              </a:rPr>
              <a:t>an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0" dirty="0">
                <a:solidFill>
                  <a:srgbClr val="999999"/>
                </a:solidFill>
                <a:latin typeface="Tahoma"/>
                <a:cs typeface="Tahoma"/>
              </a:rPr>
              <a:t>imagine.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U</a:t>
            </a:r>
            <a:r>
              <a:rPr sz="1500" b="1" spc="-130" dirty="0">
                <a:solidFill>
                  <a:srgbClr val="999999"/>
                </a:solidFill>
                <a:latin typeface="Tahoma"/>
                <a:cs typeface="Tahoma"/>
              </a:rPr>
              <a:t>se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the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0" dirty="0">
                <a:solidFill>
                  <a:srgbClr val="999999"/>
                </a:solidFill>
                <a:latin typeface="Tahoma"/>
                <a:cs typeface="Tahoma"/>
              </a:rPr>
              <a:t>t</a:t>
            </a:r>
            <a:r>
              <a:rPr sz="1500" b="1" spc="-95" dirty="0">
                <a:solidFill>
                  <a:srgbClr val="999999"/>
                </a:solidFill>
                <a:latin typeface="Tahoma"/>
                <a:cs typeface="Tahoma"/>
              </a:rPr>
              <a:t>ools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y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ou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60" dirty="0">
                <a:solidFill>
                  <a:srgbClr val="999999"/>
                </a:solidFill>
                <a:latin typeface="Tahoma"/>
                <a:cs typeface="Tahoma"/>
              </a:rPr>
              <a:t>li</a:t>
            </a:r>
            <a:r>
              <a:rPr sz="1500" b="1" spc="-150" dirty="0">
                <a:solidFill>
                  <a:srgbClr val="999999"/>
                </a:solidFill>
                <a:latin typeface="Tahoma"/>
                <a:cs typeface="Tahoma"/>
              </a:rPr>
              <a:t>k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e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0" dirty="0">
                <a:solidFill>
                  <a:srgbClr val="999999"/>
                </a:solidFill>
                <a:latin typeface="Tahoma"/>
                <a:cs typeface="Tahoma"/>
              </a:rPr>
              <a:t>t</a:t>
            </a:r>
            <a:r>
              <a:rPr sz="1500" b="1" spc="-105" dirty="0">
                <a:solidFill>
                  <a:srgbClr val="999999"/>
                </a:solidFill>
                <a:latin typeface="Tahoma"/>
                <a:cs typeface="Tahoma"/>
              </a:rPr>
              <a:t>o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sh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o</a:t>
            </a:r>
            <a:r>
              <a:rPr sz="1500" b="1" spc="-120" dirty="0">
                <a:solidFill>
                  <a:srgbClr val="999999"/>
                </a:solidFill>
                <a:latin typeface="Tahoma"/>
                <a:cs typeface="Tahoma"/>
              </a:rPr>
              <a:t>w 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your </a:t>
            </a:r>
            <a:r>
              <a:rPr sz="1500" b="1" spc="-95" dirty="0">
                <a:solidFill>
                  <a:srgbClr val="999999"/>
                </a:solidFill>
                <a:latin typeface="Tahoma"/>
                <a:cs typeface="Tahoma"/>
              </a:rPr>
              <a:t>point </a:t>
            </a:r>
            <a:r>
              <a:rPr sz="1500" b="1" spc="-110" dirty="0">
                <a:solidFill>
                  <a:srgbClr val="999999"/>
                </a:solidFill>
                <a:latin typeface="Tahoma"/>
                <a:cs typeface="Tahoma"/>
              </a:rPr>
              <a:t>of 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view </a:t>
            </a:r>
            <a:r>
              <a:rPr sz="1500" b="1" spc="-125" dirty="0">
                <a:solidFill>
                  <a:srgbClr val="999999"/>
                </a:solidFill>
                <a:latin typeface="Tahoma"/>
                <a:cs typeface="Tahoma"/>
              </a:rPr>
              <a:t>based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on </a:t>
            </a:r>
            <a:r>
              <a:rPr sz="1500" b="1" spc="-145" dirty="0">
                <a:solidFill>
                  <a:srgbClr val="999999"/>
                </a:solidFill>
                <a:latin typeface="Tahoma"/>
                <a:cs typeface="Tahoma"/>
              </a:rPr>
              <a:t>what </a:t>
            </a:r>
            <a:r>
              <a:rPr sz="1500" b="1" spc="-120" dirty="0">
                <a:solidFill>
                  <a:srgbClr val="999999"/>
                </a:solidFill>
                <a:latin typeface="Tahoma"/>
                <a:cs typeface="Tahoma"/>
              </a:rPr>
              <a:t>you </a:t>
            </a:r>
            <a:r>
              <a:rPr sz="1500" b="1" spc="-145" dirty="0">
                <a:solidFill>
                  <a:srgbClr val="999999"/>
                </a:solidFill>
                <a:latin typeface="Tahoma"/>
                <a:cs typeface="Tahoma"/>
              </a:rPr>
              <a:t>know </a:t>
            </a:r>
            <a:r>
              <a:rPr sz="1500" b="1" spc="-110" dirty="0">
                <a:solidFill>
                  <a:srgbClr val="999999"/>
                </a:solidFill>
                <a:latin typeface="Tahoma"/>
                <a:cs typeface="Tahoma"/>
              </a:rPr>
              <a:t>about </a:t>
            </a:r>
            <a:r>
              <a:rPr sz="1500" b="1" spc="-130" dirty="0">
                <a:solidFill>
                  <a:srgbClr val="999999"/>
                </a:solidFill>
                <a:latin typeface="Tahoma"/>
                <a:cs typeface="Tahoma"/>
              </a:rPr>
              <a:t>us </a:t>
            </a:r>
            <a:r>
              <a:rPr sz="1500" b="1" spc="-42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and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y</a:t>
            </a:r>
            <a:r>
              <a:rPr sz="1500" b="1" spc="-110" dirty="0">
                <a:solidFill>
                  <a:srgbClr val="999999"/>
                </a:solidFill>
                <a:latin typeface="Tahoma"/>
                <a:cs typeface="Tahoma"/>
              </a:rPr>
              <a:t>our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d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a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t</a:t>
            </a:r>
            <a:r>
              <a:rPr sz="1500" b="1" spc="-125" dirty="0">
                <a:solidFill>
                  <a:srgbClr val="999999"/>
                </a:solidFill>
                <a:latin typeface="Tahoma"/>
                <a:cs typeface="Tahoma"/>
              </a:rPr>
              <a:t>a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55" dirty="0">
                <a:solidFill>
                  <a:srgbClr val="999999"/>
                </a:solidFill>
                <a:latin typeface="Tahoma"/>
                <a:cs typeface="Tahoma"/>
              </a:rPr>
              <a:t>e</a:t>
            </a:r>
            <a:r>
              <a:rPr sz="1500" b="1" spc="-110" dirty="0">
                <a:solidFill>
                  <a:srgbClr val="999999"/>
                </a:solidFill>
                <a:latin typeface="Tahoma"/>
                <a:cs typeface="Tahoma"/>
              </a:rPr>
              <a:t>xpertise.</a:t>
            </a:r>
            <a:endParaRPr sz="1500" dirty="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739551"/>
            <a:ext cx="4426585" cy="3404235"/>
            <a:chOff x="0" y="1739551"/>
            <a:chExt cx="4426585" cy="34042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9551"/>
              <a:ext cx="4426325" cy="34039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45450"/>
              <a:ext cx="4330624" cy="33980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3650" y="477373"/>
            <a:ext cx="362457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15" dirty="0">
                <a:solidFill>
                  <a:srgbClr val="FFFFFF"/>
                </a:solidFill>
              </a:rPr>
              <a:t>A</a:t>
            </a:r>
            <a:r>
              <a:rPr sz="1900" spc="-155" dirty="0">
                <a:solidFill>
                  <a:srgbClr val="FFFFFF"/>
                </a:solidFill>
              </a:rPr>
              <a:t>ssignment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204" dirty="0">
                <a:solidFill>
                  <a:srgbClr val="FFFFFF"/>
                </a:solidFill>
              </a:rPr>
              <a:t>1:</a:t>
            </a:r>
            <a:r>
              <a:rPr sz="1900" spc="200" dirty="0">
                <a:solidFill>
                  <a:srgbClr val="FFFFFF"/>
                </a:solidFill>
              </a:rPr>
              <a:t> </a:t>
            </a:r>
            <a:r>
              <a:rPr sz="1900" spc="-210" dirty="0">
                <a:solidFill>
                  <a:srgbClr val="FFFFFF"/>
                </a:solidFill>
              </a:rPr>
              <a:t>—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229" dirty="0">
                <a:solidFill>
                  <a:srgbClr val="FFFFFF"/>
                </a:solidFill>
              </a:rPr>
              <a:t>D</a:t>
            </a:r>
            <a:r>
              <a:rPr sz="1900" spc="-220" dirty="0">
                <a:solidFill>
                  <a:srgbClr val="FFFFFF"/>
                </a:solidFill>
              </a:rPr>
              <a:t>a</a:t>
            </a:r>
            <a:r>
              <a:rPr sz="1900" spc="-145" dirty="0">
                <a:solidFill>
                  <a:srgbClr val="FFFFFF"/>
                </a:solidFill>
              </a:rPr>
              <a:t>t</a:t>
            </a:r>
            <a:r>
              <a:rPr sz="1900" spc="-160" dirty="0">
                <a:solidFill>
                  <a:srgbClr val="FFFFFF"/>
                </a:solidFill>
              </a:rPr>
              <a:t>a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220" dirty="0">
                <a:solidFill>
                  <a:srgbClr val="FFFFFF"/>
                </a:solidFill>
              </a:rPr>
              <a:t>A</a:t>
            </a:r>
            <a:r>
              <a:rPr sz="1900" spc="-160" dirty="0">
                <a:solidFill>
                  <a:srgbClr val="FFFFFF"/>
                </a:solidFill>
              </a:rPr>
              <a:t>r</a:t>
            </a:r>
            <a:r>
              <a:rPr sz="1900" spc="-120" dirty="0">
                <a:solidFill>
                  <a:srgbClr val="FFFFFF"/>
                </a:solidFill>
              </a:rPr>
              <a:t>chi</a:t>
            </a:r>
            <a:r>
              <a:rPr sz="1900" spc="-140" dirty="0">
                <a:solidFill>
                  <a:srgbClr val="FFFFFF"/>
                </a:solidFill>
              </a:rPr>
              <a:t>t</a:t>
            </a:r>
            <a:r>
              <a:rPr sz="1900" spc="-155" dirty="0">
                <a:solidFill>
                  <a:srgbClr val="FFFFFF"/>
                </a:solidFill>
              </a:rPr>
              <a:t>e</a:t>
            </a:r>
            <a:r>
              <a:rPr sz="1900" spc="-160" dirty="0">
                <a:solidFill>
                  <a:srgbClr val="FFFFFF"/>
                </a:solidFill>
              </a:rPr>
              <a:t>c</a:t>
            </a:r>
            <a:r>
              <a:rPr sz="1900" spc="-135" dirty="0">
                <a:solidFill>
                  <a:srgbClr val="FFFFFF"/>
                </a:solidFill>
              </a:rPr>
              <a:t>tur</a:t>
            </a:r>
            <a:r>
              <a:rPr sz="1900" spc="-165" dirty="0">
                <a:solidFill>
                  <a:srgbClr val="FFFFFF"/>
                </a:solidFill>
              </a:rPr>
              <a:t>e</a:t>
            </a:r>
            <a:endParaRPr sz="1900" dirty="0"/>
          </a:p>
        </p:txBody>
      </p:sp>
      <p:grpSp>
        <p:nvGrpSpPr>
          <p:cNvPr id="7" name="object 7"/>
          <p:cNvGrpSpPr/>
          <p:nvPr/>
        </p:nvGrpSpPr>
        <p:grpSpPr>
          <a:xfrm>
            <a:off x="1" y="3181350"/>
            <a:ext cx="3200400" cy="1962436"/>
            <a:chOff x="0" y="1739551"/>
            <a:chExt cx="4426585" cy="34042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39551"/>
              <a:ext cx="4426325" cy="34039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45450"/>
              <a:ext cx="4330624" cy="3398049"/>
            </a:xfrm>
            <a:prstGeom prst="rect">
              <a:avLst/>
            </a:prstGeom>
          </p:spPr>
        </p:pic>
      </p:grpSp>
      <p:pic>
        <p:nvPicPr>
          <p:cNvPr id="15" name="Imagen 1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CC6BFF7-27A1-494D-A831-2D1BE59FF7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1291"/>
            <a:ext cx="66574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7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24726" y="408101"/>
            <a:ext cx="4687570" cy="3549650"/>
            <a:chOff x="4324726" y="408101"/>
            <a:chExt cx="4687570" cy="3549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4726" y="408101"/>
              <a:ext cx="4687400" cy="3549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330624" y="413999"/>
              <a:ext cx="4585970" cy="3448050"/>
            </a:xfrm>
            <a:custGeom>
              <a:avLst/>
              <a:gdLst/>
              <a:ahLst/>
              <a:cxnLst/>
              <a:rect l="l" t="t" r="r" b="b"/>
              <a:pathLst>
                <a:path w="4585970" h="3448050">
                  <a:moveTo>
                    <a:pt x="4585799" y="3447899"/>
                  </a:moveTo>
                  <a:lnTo>
                    <a:pt x="0" y="3447899"/>
                  </a:lnTo>
                  <a:lnTo>
                    <a:pt x="0" y="0"/>
                  </a:lnTo>
                  <a:lnTo>
                    <a:pt x="4585799" y="0"/>
                  </a:lnTo>
                  <a:lnTo>
                    <a:pt x="4585799" y="3447899"/>
                  </a:lnTo>
                  <a:close/>
                </a:path>
              </a:pathLst>
            </a:custGeom>
            <a:solidFill>
              <a:srgbClr val="5239E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3650" y="477373"/>
            <a:ext cx="40239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15" dirty="0">
                <a:solidFill>
                  <a:srgbClr val="FFFFFF"/>
                </a:solidFill>
              </a:rPr>
              <a:t>A</a:t>
            </a:r>
            <a:r>
              <a:rPr sz="1900" spc="-155" dirty="0">
                <a:solidFill>
                  <a:srgbClr val="FFFFFF"/>
                </a:solidFill>
              </a:rPr>
              <a:t>ssignment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204" dirty="0">
                <a:solidFill>
                  <a:srgbClr val="FFFFFF"/>
                </a:solidFill>
              </a:rPr>
              <a:t>2:</a:t>
            </a:r>
            <a:r>
              <a:rPr sz="1900" spc="200" dirty="0">
                <a:solidFill>
                  <a:srgbClr val="FFFFFF"/>
                </a:solidFill>
              </a:rPr>
              <a:t> </a:t>
            </a:r>
            <a:r>
              <a:rPr sz="1900" spc="-210" dirty="0">
                <a:solidFill>
                  <a:srgbClr val="FFFFFF"/>
                </a:solidFill>
              </a:rPr>
              <a:t>—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229" dirty="0">
                <a:solidFill>
                  <a:srgbClr val="FFFFFF"/>
                </a:solidFill>
              </a:rPr>
              <a:t>D</a:t>
            </a:r>
            <a:r>
              <a:rPr sz="1900" spc="-220" dirty="0">
                <a:solidFill>
                  <a:srgbClr val="FFFFFF"/>
                </a:solidFill>
              </a:rPr>
              <a:t>a</a:t>
            </a:r>
            <a:r>
              <a:rPr sz="1900" spc="-145" dirty="0">
                <a:solidFill>
                  <a:srgbClr val="FFFFFF"/>
                </a:solidFill>
              </a:rPr>
              <a:t>t</a:t>
            </a:r>
            <a:r>
              <a:rPr sz="1900" spc="-160" dirty="0">
                <a:solidFill>
                  <a:srgbClr val="FFFFFF"/>
                </a:solidFill>
              </a:rPr>
              <a:t>a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185" dirty="0">
                <a:solidFill>
                  <a:srgbClr val="FFFFFF"/>
                </a:solidFill>
              </a:rPr>
              <a:t>Implemen</a:t>
            </a:r>
            <a:r>
              <a:rPr sz="1900" spc="-160" dirty="0">
                <a:solidFill>
                  <a:srgbClr val="FFFFFF"/>
                </a:solidFill>
              </a:rPr>
              <a:t>t</a:t>
            </a:r>
            <a:r>
              <a:rPr sz="1900" spc="-195" dirty="0">
                <a:solidFill>
                  <a:srgbClr val="FFFFFF"/>
                </a:solidFill>
              </a:rPr>
              <a:t>a</a:t>
            </a:r>
            <a:r>
              <a:rPr sz="1900" spc="-120" dirty="0">
                <a:solidFill>
                  <a:srgbClr val="FFFFFF"/>
                </a:solidFill>
              </a:rPr>
              <a:t>tion</a:t>
            </a:r>
            <a:endParaRPr sz="1900" dirty="0"/>
          </a:p>
        </p:txBody>
      </p:sp>
      <p:sp>
        <p:nvSpPr>
          <p:cNvPr id="6" name="object 6"/>
          <p:cNvSpPr txBox="1"/>
          <p:nvPr/>
        </p:nvSpPr>
        <p:spPr>
          <a:xfrm>
            <a:off x="4403650" y="1056492"/>
            <a:ext cx="4410710" cy="267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900" b="1" spc="-1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900" b="1" spc="-27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28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900" b="1" spc="-120" dirty="0">
                <a:solidFill>
                  <a:srgbClr val="FFFFFF"/>
                </a:solidFill>
                <a:latin typeface="Tahoma"/>
                <a:cs typeface="Tahoma"/>
              </a:rPr>
              <a:t>ould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ou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20" dirty="0">
                <a:solidFill>
                  <a:srgbClr val="FFFFFF"/>
                </a:solidFill>
                <a:latin typeface="Tahoma"/>
                <a:cs typeface="Tahoma"/>
              </a:rPr>
              <a:t>depl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900" b="1" spc="-15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25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b="1" spc="-120" dirty="0">
                <a:solidFill>
                  <a:srgbClr val="FFFFFF"/>
                </a:solidFill>
                <a:latin typeface="Tahoma"/>
                <a:cs typeface="Tahoma"/>
              </a:rPr>
              <a:t>chi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00" b="1" spc="-16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900" b="1" spc="-135" dirty="0">
                <a:solidFill>
                  <a:srgbClr val="FFFFFF"/>
                </a:solidFill>
                <a:latin typeface="Tahoma"/>
                <a:cs typeface="Tahoma"/>
              </a:rPr>
              <a:t>tur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95" dirty="0">
                <a:solidFill>
                  <a:srgbClr val="FFFFFF"/>
                </a:solidFill>
                <a:latin typeface="Tahoma"/>
                <a:cs typeface="Tahoma"/>
              </a:rPr>
              <a:t>in 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Kiwib</a:t>
            </a:r>
            <a:r>
              <a:rPr sz="1900" b="1" spc="-2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235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14" dirty="0">
                <a:solidFill>
                  <a:srgbClr val="FFFFFF"/>
                </a:solidFill>
                <a:latin typeface="Tahoma"/>
                <a:cs typeface="Tahoma"/>
              </a:rPr>
              <a:t>Pl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ease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9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00" b="1" spc="-135" dirty="0">
                <a:solidFill>
                  <a:srgbClr val="FFFFFF"/>
                </a:solidFill>
                <a:latin typeface="Tahoma"/>
                <a:cs typeface="Tahoma"/>
              </a:rPr>
              <a:t>xplain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2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00" b="1" spc="-130" dirty="0">
                <a:solidFill>
                  <a:srgbClr val="FFFFFF"/>
                </a:solidFill>
                <a:latin typeface="Tahoma"/>
                <a:cs typeface="Tahoma"/>
              </a:rPr>
              <a:t>thodolo</a:t>
            </a:r>
            <a:r>
              <a:rPr sz="1900" b="1" spc="-13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900" b="1" spc="-25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900" b="1" spc="-70" dirty="0">
                <a:solidFill>
                  <a:srgbClr val="FFFFFF"/>
                </a:solidFill>
                <a:latin typeface="Tahoma"/>
                <a:cs typeface="Tahoma"/>
              </a:rPr>
              <a:t>,  </a:t>
            </a:r>
            <a:r>
              <a:rPr sz="1900" b="1" spc="-1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15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900" b="1" spc="-114" dirty="0">
                <a:solidFill>
                  <a:srgbClr val="FFFFFF"/>
                </a:solidFill>
                <a:latin typeface="Tahoma"/>
                <a:cs typeface="Tahoma"/>
              </a:rPr>
              <a:t>tivities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technolog</a:t>
            </a:r>
            <a:r>
              <a:rPr sz="1900" b="1" spc="-15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35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900" b="1" spc="-1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1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7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900" b="1" spc="-120" dirty="0">
                <a:solidFill>
                  <a:srgbClr val="FFFFFF"/>
                </a:solidFill>
                <a:latin typeface="Tahoma"/>
                <a:cs typeface="Tahoma"/>
              </a:rPr>
              <a:t>ou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1900" b="1" spc="-1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75" dirty="0">
                <a:solidFill>
                  <a:srgbClr val="FFFFFF"/>
                </a:solidFill>
                <a:latin typeface="Tahoma"/>
                <a:cs typeface="Tahoma"/>
              </a:rPr>
              <a:t>li</a:t>
            </a:r>
            <a:r>
              <a:rPr sz="1900" b="1" spc="-19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00" b="1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85" dirty="0">
                <a:solidFill>
                  <a:srgbClr val="FFFFFF"/>
                </a:solidFill>
                <a:latin typeface="Tahoma"/>
                <a:cs typeface="Tahoma"/>
              </a:rPr>
              <a:t>o  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14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900" b="1" spc="-1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b="1" spc="-135" dirty="0">
                <a:solidFill>
                  <a:srgbClr val="FFFFFF"/>
                </a:solidFill>
                <a:latin typeface="Tahoma"/>
                <a:cs typeface="Tahoma"/>
              </a:rPr>
              <a:t>der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900" b="1" spc="-17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900" b="1" spc="-125" dirty="0">
                <a:solidFill>
                  <a:srgbClr val="FFFFFF"/>
                </a:solidFill>
                <a:latin typeface="Tahoma"/>
                <a:cs typeface="Tahoma"/>
              </a:rPr>
              <a:t>timi</a:t>
            </a:r>
            <a:r>
              <a:rPr sz="1900" b="1" spc="-155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900" b="1" spc="-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05" dirty="0">
                <a:solidFill>
                  <a:srgbClr val="FFFFFF"/>
                </a:solidFill>
                <a:latin typeface="Tahoma"/>
                <a:cs typeface="Tahoma"/>
              </a:rPr>
              <a:t>a  </a:t>
            </a:r>
            <a:r>
              <a:rPr sz="1900" b="1" spc="-17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900" b="1" spc="-160" dirty="0">
                <a:solidFill>
                  <a:srgbClr val="FFFFFF"/>
                </a:solidFill>
                <a:latin typeface="Tahoma"/>
                <a:cs typeface="Tahoma"/>
              </a:rPr>
              <a:t>onsum</a:t>
            </a:r>
            <a:r>
              <a:rPr sz="1900" b="1" spc="-19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900" b="1" spc="-120" dirty="0">
                <a:solidFill>
                  <a:srgbClr val="FFFFFF"/>
                </a:solidFill>
                <a:latin typeface="Tahoma"/>
                <a:cs typeface="Tahoma"/>
              </a:rPr>
              <a:t>tion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30" dirty="0">
                <a:solidFill>
                  <a:srgbClr val="FFFFFF"/>
                </a:solidFill>
                <a:latin typeface="Tahoma"/>
                <a:cs typeface="Tahoma"/>
              </a:rPr>
              <a:t>inside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900" b="1" spc="-1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b="1" spc="-24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900" b="1" spc="-135" dirty="0">
                <a:solidFill>
                  <a:srgbClr val="FFFFFF"/>
                </a:solidFill>
                <a:latin typeface="Tahoma"/>
                <a:cs typeface="Tahoma"/>
              </a:rPr>
              <a:t>ani</a:t>
            </a:r>
            <a:r>
              <a:rPr sz="1900" b="1" spc="-185" dirty="0">
                <a:solidFill>
                  <a:srgbClr val="FFFFFF"/>
                </a:solidFill>
                <a:latin typeface="Tahoma"/>
                <a:cs typeface="Tahoma"/>
              </a:rPr>
              <a:t>za</a:t>
            </a:r>
            <a:r>
              <a:rPr sz="1900" b="1" spc="-110" dirty="0">
                <a:solidFill>
                  <a:srgbClr val="FFFFFF"/>
                </a:solidFill>
                <a:latin typeface="Tahoma"/>
                <a:cs typeface="Tahoma"/>
              </a:rPr>
              <a:t>tion.</a:t>
            </a:r>
            <a:endParaRPr sz="19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 dirty="0">
              <a:solidFill>
                <a:srgbClr val="5239E7"/>
              </a:solidFill>
              <a:latin typeface="Tahoma"/>
              <a:cs typeface="Tahoma"/>
            </a:endParaRPr>
          </a:p>
          <a:p>
            <a:pPr marL="12700" marR="60325">
              <a:lnSpc>
                <a:spcPct val="100000"/>
              </a:lnSpc>
            </a:pP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Note: </a:t>
            </a:r>
            <a:r>
              <a:rPr sz="1500" b="1" spc="-240" dirty="0">
                <a:solidFill>
                  <a:srgbClr val="999999"/>
                </a:solidFill>
                <a:latin typeface="Tahoma"/>
                <a:cs typeface="Tahoma"/>
              </a:rPr>
              <a:t>We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30" dirty="0">
                <a:solidFill>
                  <a:srgbClr val="999999"/>
                </a:solidFill>
                <a:latin typeface="Tahoma"/>
                <a:cs typeface="Tahoma"/>
              </a:rPr>
              <a:t>use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45" dirty="0">
                <a:solidFill>
                  <a:srgbClr val="999999"/>
                </a:solidFill>
                <a:latin typeface="Tahoma"/>
                <a:cs typeface="Tahoma"/>
              </a:rPr>
              <a:t>GCP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25" dirty="0">
                <a:solidFill>
                  <a:srgbClr val="999999"/>
                </a:solidFill>
                <a:latin typeface="Tahoma"/>
                <a:cs typeface="Tahoma"/>
              </a:rPr>
              <a:t>as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20" dirty="0">
                <a:solidFill>
                  <a:srgbClr val="999999"/>
                </a:solidFill>
                <a:latin typeface="Tahoma"/>
                <a:cs typeface="Tahoma"/>
              </a:rPr>
              <a:t>main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0" dirty="0">
                <a:solidFill>
                  <a:srgbClr val="999999"/>
                </a:solidFill>
                <a:latin typeface="Tahoma"/>
                <a:cs typeface="Tahoma"/>
              </a:rPr>
              <a:t>platform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05" dirty="0">
                <a:solidFill>
                  <a:srgbClr val="999999"/>
                </a:solidFill>
                <a:latin typeface="Tahoma"/>
                <a:cs typeface="Tahoma"/>
              </a:rPr>
              <a:t>but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25" dirty="0">
                <a:solidFill>
                  <a:srgbClr val="999999"/>
                </a:solidFill>
                <a:latin typeface="Tahoma"/>
                <a:cs typeface="Tahoma"/>
              </a:rPr>
              <a:t>we’re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open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05" dirty="0">
                <a:solidFill>
                  <a:srgbClr val="999999"/>
                </a:solidFill>
                <a:latin typeface="Tahoma"/>
                <a:cs typeface="Tahoma"/>
              </a:rPr>
              <a:t>to </a:t>
            </a:r>
            <a:r>
              <a:rPr sz="1500" b="1" spc="-42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kn</a:t>
            </a:r>
            <a:r>
              <a:rPr sz="1500" b="1" spc="-125" dirty="0">
                <a:solidFill>
                  <a:srgbClr val="999999"/>
                </a:solidFill>
                <a:latin typeface="Tahoma"/>
                <a:cs typeface="Tahoma"/>
              </a:rPr>
              <a:t>o</a:t>
            </a:r>
            <a:r>
              <a:rPr sz="1500" b="1" spc="-215" dirty="0">
                <a:solidFill>
                  <a:srgbClr val="999999"/>
                </a:solidFill>
                <a:latin typeface="Tahoma"/>
                <a:cs typeface="Tahoma"/>
              </a:rPr>
              <a:t>w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45" dirty="0">
                <a:solidFill>
                  <a:srgbClr val="999999"/>
                </a:solidFill>
                <a:latin typeface="Tahoma"/>
                <a:cs typeface="Tahoma"/>
              </a:rPr>
              <a:t>mo</a:t>
            </a:r>
            <a:r>
              <a:rPr sz="1500" b="1" spc="-95" dirty="0">
                <a:solidFill>
                  <a:srgbClr val="999999"/>
                </a:solidFill>
                <a:latin typeface="Tahoma"/>
                <a:cs typeface="Tahoma"/>
              </a:rPr>
              <a:t>r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e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0" dirty="0">
                <a:solidFill>
                  <a:srgbClr val="999999"/>
                </a:solidFill>
                <a:latin typeface="Tahoma"/>
                <a:cs typeface="Tahoma"/>
              </a:rPr>
              <a:t>about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y</a:t>
            </a:r>
            <a:r>
              <a:rPr sz="1500" b="1" spc="-110" dirty="0">
                <a:solidFill>
                  <a:srgbClr val="999999"/>
                </a:solidFill>
                <a:latin typeface="Tahoma"/>
                <a:cs typeface="Tahoma"/>
              </a:rPr>
              <a:t>our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55" dirty="0">
                <a:solidFill>
                  <a:srgbClr val="999999"/>
                </a:solidFill>
                <a:latin typeface="Tahoma"/>
                <a:cs typeface="Tahoma"/>
              </a:rPr>
              <a:t>e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xperien</a:t>
            </a:r>
            <a:r>
              <a:rPr sz="1500" b="1" spc="-150" dirty="0">
                <a:solidFill>
                  <a:srgbClr val="999999"/>
                </a:solidFill>
                <a:latin typeface="Tahoma"/>
                <a:cs typeface="Tahoma"/>
              </a:rPr>
              <a:t>c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e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and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90" dirty="0">
                <a:solidFill>
                  <a:srgbClr val="999999"/>
                </a:solidFill>
                <a:latin typeface="Tahoma"/>
                <a:cs typeface="Tahoma"/>
              </a:rPr>
              <a:t>id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e</a:t>
            </a:r>
            <a:r>
              <a:rPr sz="1500" b="1" spc="-125" dirty="0">
                <a:solidFill>
                  <a:srgbClr val="999999"/>
                </a:solidFill>
                <a:latin typeface="Tahoma"/>
                <a:cs typeface="Tahoma"/>
              </a:rPr>
              <a:t>as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05" dirty="0">
                <a:solidFill>
                  <a:srgbClr val="999999"/>
                </a:solidFill>
                <a:latin typeface="Tahoma"/>
                <a:cs typeface="Tahoma"/>
              </a:rPr>
              <a:t>th</a:t>
            </a:r>
            <a:r>
              <a:rPr sz="1500" b="1" spc="-145" dirty="0">
                <a:solidFill>
                  <a:srgbClr val="999999"/>
                </a:solidFill>
                <a:latin typeface="Tahoma"/>
                <a:cs typeface="Tahoma"/>
              </a:rPr>
              <a:t>a</a:t>
            </a:r>
            <a:r>
              <a:rPr sz="1500" b="1" spc="-85" dirty="0">
                <a:solidFill>
                  <a:srgbClr val="999999"/>
                </a:solidFill>
                <a:latin typeface="Tahoma"/>
                <a:cs typeface="Tahoma"/>
              </a:rPr>
              <a:t>t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y</a:t>
            </a:r>
            <a:r>
              <a:rPr sz="1500" b="1" spc="-85" dirty="0">
                <a:solidFill>
                  <a:srgbClr val="999999"/>
                </a:solidFill>
                <a:latin typeface="Tahoma"/>
                <a:cs typeface="Tahoma"/>
              </a:rPr>
              <a:t>ou  </a:t>
            </a:r>
            <a:r>
              <a:rPr sz="1500" b="1" spc="-105" dirty="0">
                <a:solidFill>
                  <a:srgbClr val="999999"/>
                </a:solidFill>
                <a:latin typeface="Tahoma"/>
                <a:cs typeface="Tahoma"/>
              </a:rPr>
              <a:t>think </a:t>
            </a:r>
            <a:r>
              <a:rPr sz="1500" b="1" spc="-95" dirty="0">
                <a:solidFill>
                  <a:srgbClr val="999999"/>
                </a:solidFill>
                <a:latin typeface="Tahoma"/>
                <a:cs typeface="Tahoma"/>
              </a:rPr>
              <a:t>will </a:t>
            </a:r>
            <a:r>
              <a:rPr sz="1500" b="1" spc="-145" dirty="0">
                <a:solidFill>
                  <a:srgbClr val="999999"/>
                </a:solidFill>
                <a:latin typeface="Tahoma"/>
                <a:cs typeface="Tahoma"/>
              </a:rPr>
              <a:t>make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the </a:t>
            </a:r>
            <a:r>
              <a:rPr sz="1500" b="1" spc="-125" dirty="0">
                <a:solidFill>
                  <a:srgbClr val="999999"/>
                </a:solidFill>
                <a:latin typeface="Tahoma"/>
                <a:cs typeface="Tahoma"/>
              </a:rPr>
              <a:t>data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querying </a:t>
            </a:r>
            <a:r>
              <a:rPr sz="1500" b="1" spc="-120" dirty="0">
                <a:solidFill>
                  <a:srgbClr val="999999"/>
                </a:solidFill>
                <a:latin typeface="Tahoma"/>
                <a:cs typeface="Tahoma"/>
              </a:rPr>
              <a:t>process </a:t>
            </a:r>
            <a:r>
              <a:rPr sz="1500" b="1" spc="-130" dirty="0">
                <a:solidFill>
                  <a:srgbClr val="999999"/>
                </a:solidFill>
                <a:latin typeface="Tahoma"/>
                <a:cs typeface="Tahoma"/>
              </a:rPr>
              <a:t>more </a:t>
            </a:r>
            <a:r>
              <a:rPr sz="1500" b="1" spc="-12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05" dirty="0">
                <a:solidFill>
                  <a:srgbClr val="999999"/>
                </a:solidFill>
                <a:latin typeface="Tahoma"/>
                <a:cs typeface="Tahoma"/>
              </a:rPr>
              <a:t>eﬀicient.</a:t>
            </a:r>
            <a:endParaRPr sz="1500" dirty="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697976"/>
            <a:ext cx="4426585" cy="3446145"/>
            <a:chOff x="0" y="1697976"/>
            <a:chExt cx="4426585" cy="34461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97976"/>
              <a:ext cx="4426325" cy="34455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03875"/>
              <a:ext cx="4330624" cy="33980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5119688" y="477838"/>
            <a:ext cx="4024312" cy="314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15" dirty="0">
                <a:solidFill>
                  <a:srgbClr val="FFFFFF"/>
                </a:solidFill>
              </a:rPr>
              <a:t>A</a:t>
            </a:r>
            <a:r>
              <a:rPr sz="1900" spc="-155" dirty="0">
                <a:solidFill>
                  <a:srgbClr val="FFFFFF"/>
                </a:solidFill>
              </a:rPr>
              <a:t>ssignment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204" dirty="0">
                <a:solidFill>
                  <a:srgbClr val="FFFFFF"/>
                </a:solidFill>
              </a:rPr>
              <a:t>2:</a:t>
            </a:r>
            <a:r>
              <a:rPr sz="1900" spc="200" dirty="0">
                <a:solidFill>
                  <a:srgbClr val="FFFFFF"/>
                </a:solidFill>
              </a:rPr>
              <a:t> </a:t>
            </a:r>
            <a:r>
              <a:rPr sz="1900" spc="-210" dirty="0">
                <a:solidFill>
                  <a:srgbClr val="FFFFFF"/>
                </a:solidFill>
              </a:rPr>
              <a:t>—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229" dirty="0">
                <a:solidFill>
                  <a:srgbClr val="FFFFFF"/>
                </a:solidFill>
              </a:rPr>
              <a:t>D</a:t>
            </a:r>
            <a:r>
              <a:rPr sz="1900" spc="-220" dirty="0">
                <a:solidFill>
                  <a:srgbClr val="FFFFFF"/>
                </a:solidFill>
              </a:rPr>
              <a:t>a</a:t>
            </a:r>
            <a:r>
              <a:rPr sz="1900" spc="-145" dirty="0">
                <a:solidFill>
                  <a:srgbClr val="FFFFFF"/>
                </a:solidFill>
              </a:rPr>
              <a:t>t</a:t>
            </a:r>
            <a:r>
              <a:rPr sz="1900" spc="-160" dirty="0">
                <a:solidFill>
                  <a:srgbClr val="FFFFFF"/>
                </a:solidFill>
              </a:rPr>
              <a:t>a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185" dirty="0">
                <a:solidFill>
                  <a:srgbClr val="FFFFFF"/>
                </a:solidFill>
              </a:rPr>
              <a:t>Implemen</a:t>
            </a:r>
            <a:r>
              <a:rPr sz="1900" spc="-160" dirty="0">
                <a:solidFill>
                  <a:srgbClr val="FFFFFF"/>
                </a:solidFill>
              </a:rPr>
              <a:t>t</a:t>
            </a:r>
            <a:r>
              <a:rPr sz="1900" spc="-195" dirty="0">
                <a:solidFill>
                  <a:srgbClr val="FFFFFF"/>
                </a:solidFill>
              </a:rPr>
              <a:t>a</a:t>
            </a:r>
            <a:r>
              <a:rPr sz="1900" spc="-120" dirty="0">
                <a:solidFill>
                  <a:srgbClr val="FFFFFF"/>
                </a:solidFill>
              </a:rPr>
              <a:t>tion</a:t>
            </a:r>
            <a:endParaRPr sz="1900" dirty="0"/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4F1A25F6-9FAF-485D-B594-57C4DF5DD3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29609"/>
            <a:ext cx="2514600" cy="116384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33F0A91D-26F1-4BA4-A201-F15CF0E124E3}"/>
              </a:ext>
            </a:extLst>
          </p:cNvPr>
          <p:cNvSpPr txBox="1"/>
          <p:nvPr/>
        </p:nvSpPr>
        <p:spPr>
          <a:xfrm>
            <a:off x="1752600" y="2266950"/>
            <a:ext cx="3124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239E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Load data into data warehouse: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the company is already using GCP, I propose BigQuery Service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C90A4AD-39F8-4E89-9E33-6D33516AB669}"/>
              </a:ext>
            </a:extLst>
          </p:cNvPr>
          <p:cNvSpPr txBox="1"/>
          <p:nvPr/>
        </p:nvSpPr>
        <p:spPr>
          <a:xfrm>
            <a:off x="152400" y="108506"/>
            <a:ext cx="342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239E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Data integration: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Understand how all the systems and areas of the company can be integrated to another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98893F1-173E-41A2-B850-DF0D05D85B51}"/>
              </a:ext>
            </a:extLst>
          </p:cNvPr>
          <p:cNvSpPr txBox="1"/>
          <p:nvPr/>
        </p:nvSpPr>
        <p:spPr>
          <a:xfrm>
            <a:off x="685800" y="3826167"/>
            <a:ext cx="2133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5239E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Goal: 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Merge information coming from different data sources into one comprehensive database.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0351282B-BB55-4410-9527-5628ED378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1" y="3005614"/>
            <a:ext cx="1981200" cy="799262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C4D3EF3-4A20-4C16-B8FC-AC00FFF74D28}"/>
              </a:ext>
            </a:extLst>
          </p:cNvPr>
          <p:cNvSpPr txBox="1"/>
          <p:nvPr/>
        </p:nvSpPr>
        <p:spPr>
          <a:xfrm>
            <a:off x="5638800" y="1244521"/>
            <a:ext cx="2667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5239E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 Load: 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related to HR or Maintenance information can be uploaded in a load job because it doesn’t need to be continuously updated.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3CF8F2C-E288-44CA-A748-893FB923A188}"/>
              </a:ext>
            </a:extLst>
          </p:cNvPr>
          <p:cNvSpPr txBox="1"/>
          <p:nvPr/>
        </p:nvSpPr>
        <p:spPr>
          <a:xfrm>
            <a:off x="5681383" y="3206482"/>
            <a:ext cx="264682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5239E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Streaming: 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related to Deliveries or log sensors need to be updated close real time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5C38B563-F710-4557-994C-5481A9A275CB}"/>
              </a:ext>
            </a:extLst>
          </p:cNvPr>
          <p:cNvCxnSpPr>
            <a:stCxn id="18" idx="3"/>
            <a:endCxn id="23" idx="1"/>
          </p:cNvCxnSpPr>
          <p:nvPr/>
        </p:nvCxnSpPr>
        <p:spPr>
          <a:xfrm flipV="1">
            <a:off x="4876800" y="1790825"/>
            <a:ext cx="762000" cy="845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610F47F2-4D08-4794-84E2-301459EFCC15}"/>
              </a:ext>
            </a:extLst>
          </p:cNvPr>
          <p:cNvCxnSpPr>
            <a:stCxn id="18" idx="3"/>
            <a:endCxn id="24" idx="1"/>
          </p:cNvCxnSpPr>
          <p:nvPr/>
        </p:nvCxnSpPr>
        <p:spPr>
          <a:xfrm>
            <a:off x="4876800" y="2636282"/>
            <a:ext cx="804583" cy="9164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80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5119688" y="477838"/>
            <a:ext cx="4024312" cy="314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15" dirty="0">
                <a:solidFill>
                  <a:srgbClr val="FFFFFF"/>
                </a:solidFill>
              </a:rPr>
              <a:t>A</a:t>
            </a:r>
            <a:r>
              <a:rPr sz="1900" spc="-155" dirty="0">
                <a:solidFill>
                  <a:srgbClr val="FFFFFF"/>
                </a:solidFill>
              </a:rPr>
              <a:t>ssignment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204" dirty="0">
                <a:solidFill>
                  <a:srgbClr val="FFFFFF"/>
                </a:solidFill>
              </a:rPr>
              <a:t>2:</a:t>
            </a:r>
            <a:r>
              <a:rPr sz="1900" spc="200" dirty="0">
                <a:solidFill>
                  <a:srgbClr val="FFFFFF"/>
                </a:solidFill>
              </a:rPr>
              <a:t> </a:t>
            </a:r>
            <a:r>
              <a:rPr sz="1900" spc="-210" dirty="0">
                <a:solidFill>
                  <a:srgbClr val="FFFFFF"/>
                </a:solidFill>
              </a:rPr>
              <a:t>—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229" dirty="0">
                <a:solidFill>
                  <a:srgbClr val="FFFFFF"/>
                </a:solidFill>
              </a:rPr>
              <a:t>D</a:t>
            </a:r>
            <a:r>
              <a:rPr sz="1900" spc="-220" dirty="0">
                <a:solidFill>
                  <a:srgbClr val="FFFFFF"/>
                </a:solidFill>
              </a:rPr>
              <a:t>a</a:t>
            </a:r>
            <a:r>
              <a:rPr sz="1900" spc="-145" dirty="0">
                <a:solidFill>
                  <a:srgbClr val="FFFFFF"/>
                </a:solidFill>
              </a:rPr>
              <a:t>t</a:t>
            </a:r>
            <a:r>
              <a:rPr sz="1900" spc="-160" dirty="0">
                <a:solidFill>
                  <a:srgbClr val="FFFFFF"/>
                </a:solidFill>
              </a:rPr>
              <a:t>a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185" dirty="0">
                <a:solidFill>
                  <a:srgbClr val="FFFFFF"/>
                </a:solidFill>
              </a:rPr>
              <a:t>Implemen</a:t>
            </a:r>
            <a:r>
              <a:rPr sz="1900" spc="-160" dirty="0">
                <a:solidFill>
                  <a:srgbClr val="FFFFFF"/>
                </a:solidFill>
              </a:rPr>
              <a:t>t</a:t>
            </a:r>
            <a:r>
              <a:rPr sz="1900" spc="-195" dirty="0">
                <a:solidFill>
                  <a:srgbClr val="FFFFFF"/>
                </a:solidFill>
              </a:rPr>
              <a:t>a</a:t>
            </a:r>
            <a:r>
              <a:rPr sz="1900" spc="-120" dirty="0">
                <a:solidFill>
                  <a:srgbClr val="FFFFFF"/>
                </a:solidFill>
              </a:rPr>
              <a:t>tion</a:t>
            </a:r>
            <a:endParaRPr sz="19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3F0A91D-26F1-4BA4-A201-F15CF0E124E3}"/>
              </a:ext>
            </a:extLst>
          </p:cNvPr>
          <p:cNvSpPr txBox="1"/>
          <p:nvPr/>
        </p:nvSpPr>
        <p:spPr>
          <a:xfrm>
            <a:off x="3048000" y="2387079"/>
            <a:ext cx="3124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239E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Visualization tool: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 to data in Bigquery and create dashboard that answers the right business questions.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C90A4AD-39F8-4E89-9E33-6D33516AB669}"/>
              </a:ext>
            </a:extLst>
          </p:cNvPr>
          <p:cNvSpPr txBox="1"/>
          <p:nvPr/>
        </p:nvSpPr>
        <p:spPr>
          <a:xfrm>
            <a:off x="152398" y="108506"/>
            <a:ext cx="46482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239E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Define business goals: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Considering the available data, define the questions the company should ask, and data should answer in order to improve business decisions.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9E42E7-A3D7-4768-9A50-172516586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86" y="938191"/>
            <a:ext cx="2184027" cy="119397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E03EE63-E585-4B5D-8B71-C83974775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813" y="3366960"/>
            <a:ext cx="2677562" cy="8558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38C9BC1-B269-463C-9EAD-83A4F1380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495550"/>
            <a:ext cx="2510481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28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24726" y="408101"/>
            <a:ext cx="4687570" cy="3026410"/>
            <a:chOff x="4324726" y="408101"/>
            <a:chExt cx="4687570" cy="30264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4726" y="408101"/>
              <a:ext cx="4687400" cy="3026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330624" y="413999"/>
              <a:ext cx="4585970" cy="2924810"/>
            </a:xfrm>
            <a:custGeom>
              <a:avLst/>
              <a:gdLst/>
              <a:ahLst/>
              <a:cxnLst/>
              <a:rect l="l" t="t" r="r" b="b"/>
              <a:pathLst>
                <a:path w="4585970" h="2924810">
                  <a:moveTo>
                    <a:pt x="4585799" y="2924399"/>
                  </a:moveTo>
                  <a:lnTo>
                    <a:pt x="0" y="2924399"/>
                  </a:lnTo>
                  <a:lnTo>
                    <a:pt x="0" y="0"/>
                  </a:lnTo>
                  <a:lnTo>
                    <a:pt x="4585799" y="0"/>
                  </a:lnTo>
                  <a:lnTo>
                    <a:pt x="4585799" y="2924399"/>
                  </a:lnTo>
                  <a:close/>
                </a:path>
              </a:pathLst>
            </a:custGeom>
            <a:solidFill>
              <a:srgbClr val="5239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3650" y="477373"/>
            <a:ext cx="432117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15" dirty="0">
                <a:solidFill>
                  <a:srgbClr val="FFFFFF"/>
                </a:solidFill>
              </a:rPr>
              <a:t>A</a:t>
            </a:r>
            <a:r>
              <a:rPr sz="1900" spc="-155" dirty="0">
                <a:solidFill>
                  <a:srgbClr val="FFFFFF"/>
                </a:solidFill>
              </a:rPr>
              <a:t>ssignment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204" dirty="0">
                <a:solidFill>
                  <a:srgbClr val="FFFFFF"/>
                </a:solidFill>
              </a:rPr>
              <a:t>3:</a:t>
            </a:r>
            <a:r>
              <a:rPr sz="1900" spc="200" dirty="0">
                <a:solidFill>
                  <a:srgbClr val="FFFFFF"/>
                </a:solidFill>
              </a:rPr>
              <a:t> </a:t>
            </a:r>
            <a:r>
              <a:rPr sz="1900" spc="-210" dirty="0">
                <a:solidFill>
                  <a:srgbClr val="FFFFFF"/>
                </a:solidFill>
              </a:rPr>
              <a:t>—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150" dirty="0">
                <a:solidFill>
                  <a:srgbClr val="FFFFFF"/>
                </a:solidFill>
              </a:rPr>
              <a:t>Business</a:t>
            </a:r>
            <a:r>
              <a:rPr sz="1900" spc="-180" dirty="0">
                <a:solidFill>
                  <a:srgbClr val="FFFFFF"/>
                </a:solidFill>
              </a:rPr>
              <a:t> </a:t>
            </a:r>
            <a:r>
              <a:rPr sz="1900" spc="-155" dirty="0">
                <a:solidFill>
                  <a:srgbClr val="FFFFFF"/>
                </a:solidFill>
              </a:rPr>
              <a:t>Unde</a:t>
            </a:r>
            <a:r>
              <a:rPr sz="1900" spc="-114" dirty="0">
                <a:solidFill>
                  <a:srgbClr val="FFFFFF"/>
                </a:solidFill>
              </a:rPr>
              <a:t>r</a:t>
            </a:r>
            <a:r>
              <a:rPr sz="1900" spc="-200" dirty="0">
                <a:solidFill>
                  <a:srgbClr val="FFFFFF"/>
                </a:solidFill>
              </a:rPr>
              <a:t>s</a:t>
            </a:r>
            <a:r>
              <a:rPr sz="1900" spc="-145" dirty="0">
                <a:solidFill>
                  <a:srgbClr val="FFFFFF"/>
                </a:solidFill>
              </a:rPr>
              <a:t>tanding</a:t>
            </a:r>
            <a:endParaRPr sz="1900"/>
          </a:p>
        </p:txBody>
      </p:sp>
      <p:sp>
        <p:nvSpPr>
          <p:cNvPr id="6" name="object 6"/>
          <p:cNvSpPr txBox="1"/>
          <p:nvPr/>
        </p:nvSpPr>
        <p:spPr>
          <a:xfrm>
            <a:off x="4403650" y="1056492"/>
            <a:ext cx="4417695" cy="2161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900" b="1" spc="-275" dirty="0">
                <a:solidFill>
                  <a:srgbClr val="FFFFFF"/>
                </a:solidFill>
                <a:latin typeface="Tahoma"/>
                <a:cs typeface="Tahoma"/>
              </a:rPr>
              <a:t>Wh</a:t>
            </a:r>
            <a:r>
              <a:rPr sz="1900" b="1" spc="-2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1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3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ou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30" dirty="0">
                <a:solidFill>
                  <a:srgbClr val="FFFFFF"/>
                </a:solidFill>
                <a:latin typeface="Tahoma"/>
                <a:cs typeface="Tahoma"/>
              </a:rPr>
              <a:t>think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business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b="1" spc="-114" dirty="0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sz="1900" b="1" spc="-1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10" dirty="0">
                <a:solidFill>
                  <a:srgbClr val="FFFFFF"/>
                </a:solidFill>
                <a:latin typeface="Tahoma"/>
                <a:cs typeface="Tahoma"/>
              </a:rPr>
              <a:t>ed  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sz="1900" b="1" spc="-1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b="1" spc="-100" dirty="0">
                <a:solidFill>
                  <a:srgbClr val="FFFFFF"/>
                </a:solidFill>
                <a:latin typeface="Tahoma"/>
                <a:cs typeface="Tahoma"/>
              </a:rPr>
              <a:t>tions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35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900" b="1" spc="-1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1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28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900" b="1" spc="-120" dirty="0">
                <a:solidFill>
                  <a:srgbClr val="FFFFFF"/>
                </a:solidFill>
                <a:latin typeface="Tahoma"/>
                <a:cs typeface="Tahoma"/>
              </a:rPr>
              <a:t>ould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30" dirty="0">
                <a:solidFill>
                  <a:srgbClr val="FFFFFF"/>
                </a:solidFill>
                <a:latin typeface="Tahoma"/>
                <a:cs typeface="Tahoma"/>
              </a:rPr>
              <a:t>help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60" dirty="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10" dirty="0">
                <a:solidFill>
                  <a:srgbClr val="FFFFFF"/>
                </a:solidFill>
                <a:latin typeface="Tahoma"/>
                <a:cs typeface="Tahoma"/>
              </a:rPr>
              <a:t>build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05" dirty="0">
                <a:solidFill>
                  <a:srgbClr val="FFFFFF"/>
                </a:solidFill>
                <a:latin typeface="Tahoma"/>
                <a:cs typeface="Tahoma"/>
              </a:rPr>
              <a:t>a  </a:t>
            </a:r>
            <a:r>
              <a:rPr sz="1900" b="1" spc="-15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900" b="1" spc="-16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40" dirty="0">
                <a:solidFill>
                  <a:srgbClr val="FFFFFF"/>
                </a:solidFill>
                <a:latin typeface="Tahoma"/>
                <a:cs typeface="Tahoma"/>
              </a:rPr>
              <a:t>ter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900" b="1" spc="-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b="1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27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900" b="1" spc="-1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900" b="1" spc="-1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b="1" spc="-160" dirty="0">
                <a:solidFill>
                  <a:srgbClr val="FFFFFF"/>
                </a:solidFill>
                <a:latin typeface="Tahoma"/>
                <a:cs typeface="Tahoma"/>
              </a:rPr>
              <a:t>eness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900" b="1" spc="-125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35" dirty="0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sz="19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b="1" spc="-170" dirty="0">
                <a:solidFill>
                  <a:srgbClr val="FFFFFF"/>
                </a:solidFill>
                <a:latin typeface="Tahoma"/>
                <a:cs typeface="Tahoma"/>
              </a:rPr>
              <a:t>com</a:t>
            </a:r>
            <a:r>
              <a:rPr sz="1900" b="1" spc="-16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900" b="1" spc="-135" dirty="0">
                <a:solidFill>
                  <a:srgbClr val="FFFFFF"/>
                </a:solidFill>
                <a:latin typeface="Tahoma"/>
                <a:cs typeface="Tahoma"/>
              </a:rPr>
              <a:t>any</a:t>
            </a:r>
            <a:r>
              <a:rPr sz="1900" b="1" spc="-14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1900" b="1" spc="-114" dirty="0">
                <a:solidFill>
                  <a:srgbClr val="FFFFFF"/>
                </a:solidFill>
                <a:latin typeface="Tahoma"/>
                <a:cs typeface="Tahoma"/>
              </a:rPr>
              <a:t>s  </a:t>
            </a:r>
            <a:r>
              <a:rPr sz="1900" b="1" spc="-160" dirty="0">
                <a:solidFill>
                  <a:srgbClr val="FFFFFF"/>
                </a:solidFill>
                <a:latin typeface="Tahoma"/>
                <a:cs typeface="Tahoma"/>
              </a:rPr>
              <a:t>business?</a:t>
            </a:r>
            <a:endParaRPr sz="19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 marL="12700" marR="29845">
              <a:lnSpc>
                <a:spcPct val="100000"/>
              </a:lnSpc>
            </a:pPr>
            <a:r>
              <a:rPr sz="1500" b="1" spc="-105" dirty="0">
                <a:solidFill>
                  <a:srgbClr val="999999"/>
                </a:solidFill>
                <a:latin typeface="Tahoma"/>
                <a:cs typeface="Tahoma"/>
              </a:rPr>
              <a:t>Think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0" dirty="0">
                <a:solidFill>
                  <a:srgbClr val="999999"/>
                </a:solidFill>
                <a:latin typeface="Tahoma"/>
                <a:cs typeface="Tahoma"/>
              </a:rPr>
              <a:t>about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the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00" dirty="0">
                <a:solidFill>
                  <a:srgbClr val="999999"/>
                </a:solidFill>
                <a:latin typeface="Tahoma"/>
                <a:cs typeface="Tahoma"/>
              </a:rPr>
              <a:t>kind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o</a:t>
            </a:r>
            <a:r>
              <a:rPr sz="1500" b="1" spc="-100" dirty="0">
                <a:solidFill>
                  <a:srgbClr val="999999"/>
                </a:solidFill>
                <a:latin typeface="Tahoma"/>
                <a:cs typeface="Tahoma"/>
              </a:rPr>
              <a:t>f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30" dirty="0">
                <a:solidFill>
                  <a:srgbClr val="999999"/>
                </a:solidFill>
                <a:latin typeface="Tahoma"/>
                <a:cs typeface="Tahoma"/>
              </a:rPr>
              <a:t>que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s</a:t>
            </a:r>
            <a:r>
              <a:rPr sz="1500" b="1" spc="-100" dirty="0">
                <a:solidFill>
                  <a:srgbClr val="999999"/>
                </a:solidFill>
                <a:latin typeface="Tahoma"/>
                <a:cs typeface="Tahoma"/>
              </a:rPr>
              <a:t>tions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05" dirty="0">
                <a:solidFill>
                  <a:srgbClr val="999999"/>
                </a:solidFill>
                <a:latin typeface="Tahoma"/>
                <a:cs typeface="Tahoma"/>
              </a:rPr>
              <a:t>th</a:t>
            </a:r>
            <a:r>
              <a:rPr sz="1500" b="1" spc="-145" dirty="0">
                <a:solidFill>
                  <a:srgbClr val="999999"/>
                </a:solidFill>
                <a:latin typeface="Tahoma"/>
                <a:cs typeface="Tahoma"/>
              </a:rPr>
              <a:t>a</a:t>
            </a:r>
            <a:r>
              <a:rPr sz="1500" b="1" spc="-85" dirty="0">
                <a:solidFill>
                  <a:srgbClr val="999999"/>
                </a:solidFill>
                <a:latin typeface="Tahoma"/>
                <a:cs typeface="Tahoma"/>
              </a:rPr>
              <a:t>t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y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ou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00" dirty="0">
                <a:solidFill>
                  <a:srgbClr val="999999"/>
                </a:solidFill>
                <a:latin typeface="Tahoma"/>
                <a:cs typeface="Tahoma"/>
              </a:rPr>
              <a:t>belie</a:t>
            </a:r>
            <a:r>
              <a:rPr sz="1500" b="1" spc="-125" dirty="0">
                <a:solidFill>
                  <a:srgbClr val="999999"/>
                </a:solidFill>
                <a:latin typeface="Tahoma"/>
                <a:cs typeface="Tahoma"/>
              </a:rPr>
              <a:t>v</a:t>
            </a:r>
            <a:r>
              <a:rPr sz="1500" b="1" spc="-135" dirty="0">
                <a:solidFill>
                  <a:srgbClr val="999999"/>
                </a:solidFill>
                <a:latin typeface="Tahoma"/>
                <a:cs typeface="Tahoma"/>
              </a:rPr>
              <a:t>e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225" dirty="0">
                <a:solidFill>
                  <a:srgbClr val="999999"/>
                </a:solidFill>
                <a:latin typeface="Tahoma"/>
                <a:cs typeface="Tahoma"/>
              </a:rPr>
              <a:t>w</a:t>
            </a:r>
            <a:r>
              <a:rPr sz="1500" b="1" spc="-90" dirty="0">
                <a:solidFill>
                  <a:srgbClr val="999999"/>
                </a:solidFill>
                <a:latin typeface="Tahoma"/>
                <a:cs typeface="Tahoma"/>
              </a:rPr>
              <a:t>e  </a:t>
            </a:r>
            <a:r>
              <a:rPr sz="1500" b="1" spc="-130" dirty="0">
                <a:solidFill>
                  <a:srgbClr val="999999"/>
                </a:solidFill>
                <a:latin typeface="Tahoma"/>
                <a:cs typeface="Tahoma"/>
              </a:rPr>
              <a:t>have </a:t>
            </a:r>
            <a:r>
              <a:rPr sz="1500" b="1" spc="-105" dirty="0">
                <a:solidFill>
                  <a:srgbClr val="999999"/>
                </a:solidFill>
                <a:latin typeface="Tahoma"/>
                <a:cs typeface="Tahoma"/>
              </a:rPr>
              <a:t>to </a:t>
            </a:r>
            <a:r>
              <a:rPr sz="1500" b="1" spc="-130" dirty="0">
                <a:solidFill>
                  <a:srgbClr val="999999"/>
                </a:solidFill>
                <a:latin typeface="Tahoma"/>
                <a:cs typeface="Tahoma"/>
              </a:rPr>
              <a:t>face </a:t>
            </a:r>
            <a:r>
              <a:rPr sz="1500" b="1" spc="-120" dirty="0">
                <a:solidFill>
                  <a:srgbClr val="999999"/>
                </a:solidFill>
                <a:latin typeface="Tahoma"/>
                <a:cs typeface="Tahoma"/>
              </a:rPr>
              <a:t>everyday </a:t>
            </a:r>
            <a:r>
              <a:rPr sz="1500" b="1" spc="-90" dirty="0">
                <a:solidFill>
                  <a:srgbClr val="999999"/>
                </a:solidFill>
                <a:latin typeface="Tahoma"/>
                <a:cs typeface="Tahoma"/>
              </a:rPr>
              <a:t>in </a:t>
            </a:r>
            <a:r>
              <a:rPr sz="1500" b="1" spc="-110" dirty="0">
                <a:solidFill>
                  <a:srgbClr val="999999"/>
                </a:solidFill>
                <a:latin typeface="Tahoma"/>
                <a:cs typeface="Tahoma"/>
              </a:rPr>
              <a:t>order </a:t>
            </a:r>
            <a:r>
              <a:rPr sz="1500" b="1" spc="-105" dirty="0">
                <a:solidFill>
                  <a:srgbClr val="999999"/>
                </a:solidFill>
                <a:latin typeface="Tahoma"/>
                <a:cs typeface="Tahoma"/>
              </a:rPr>
              <a:t>to </a:t>
            </a:r>
            <a:r>
              <a:rPr sz="1500" b="1" spc="-100" dirty="0">
                <a:solidFill>
                  <a:srgbClr val="999999"/>
                </a:solidFill>
                <a:latin typeface="Tahoma"/>
                <a:cs typeface="Tahoma"/>
              </a:rPr>
              <a:t>apply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and </a:t>
            </a:r>
            <a:r>
              <a:rPr sz="1500" b="1" spc="-120" dirty="0">
                <a:solidFill>
                  <a:srgbClr val="999999"/>
                </a:solidFill>
                <a:latin typeface="Tahoma"/>
                <a:cs typeface="Tahoma"/>
              </a:rPr>
              <a:t>improve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0" dirty="0">
                <a:solidFill>
                  <a:srgbClr val="999999"/>
                </a:solidFill>
                <a:latin typeface="Tahoma"/>
                <a:cs typeface="Tahoma"/>
              </a:rPr>
              <a:t>our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14" dirty="0">
                <a:solidFill>
                  <a:srgbClr val="999999"/>
                </a:solidFill>
                <a:latin typeface="Tahoma"/>
                <a:cs typeface="Tahoma"/>
              </a:rPr>
              <a:t>business</a:t>
            </a:r>
            <a:r>
              <a:rPr sz="1500" b="1" spc="-1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500" b="1" spc="-100" dirty="0">
                <a:solidFill>
                  <a:srgbClr val="999999"/>
                </a:solidFill>
                <a:latin typeface="Tahoma"/>
                <a:cs typeface="Tahoma"/>
              </a:rPr>
              <a:t>model.</a:t>
            </a:r>
            <a:endParaRPr sz="15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739551"/>
            <a:ext cx="4426585" cy="3404235"/>
            <a:chOff x="0" y="1739551"/>
            <a:chExt cx="4426585" cy="34042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39551"/>
              <a:ext cx="4426325" cy="34039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45450"/>
              <a:ext cx="4330624" cy="33980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</TotalTime>
  <Words>723</Words>
  <Application>Microsoft Office PowerPoint</Application>
  <PresentationFormat>Presentación en pantalla (16:9)</PresentationFormat>
  <Paragraphs>52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Calibri</vt:lpstr>
      <vt:lpstr>Tahoma</vt:lpstr>
      <vt:lpstr>Verdana</vt:lpstr>
      <vt:lpstr>Office Theme</vt:lpstr>
      <vt:lpstr>DATA ARCHITECT CASE STUDY</vt:lpstr>
      <vt:lpstr>Presentación de PowerPoint</vt:lpstr>
      <vt:lpstr>Presentación de PowerPoint</vt:lpstr>
      <vt:lpstr>Assignment 1: — Data Architecture</vt:lpstr>
      <vt:lpstr>Assignment 1: — Data Architecture</vt:lpstr>
      <vt:lpstr>Assignment 2: — Data Implementation</vt:lpstr>
      <vt:lpstr>Assignment 2: — Data Implementation</vt:lpstr>
      <vt:lpstr>Assignment 2: — Data Implementation</vt:lpstr>
      <vt:lpstr>Assignment 3: — Business Understanding</vt:lpstr>
      <vt:lpstr>Assignment 2: — Data Implementation</vt:lpstr>
      <vt:lpstr>Assignment 4: — Business Evaluation</vt:lpstr>
      <vt:lpstr>Assignment 2: — Data Implementation</vt:lpstr>
      <vt:lpstr>Presentación de PowerPoint</vt:lpstr>
      <vt:lpstr>GOOD LUCK!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- Template</dc:title>
  <cp:lastModifiedBy>Daniela Díaz Palacio</cp:lastModifiedBy>
  <cp:revision>1</cp:revision>
  <dcterms:created xsi:type="dcterms:W3CDTF">2021-10-23T18:21:09Z</dcterms:created>
  <dcterms:modified xsi:type="dcterms:W3CDTF">2021-10-24T03:32:19Z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